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pPr w:leftFromText="180" w:rightFromText="180" w:horzAnchor="margin" w:tblpY="-520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7938"/>
        <w:gridCol w:w="2852"/>
      </w:tblGrid>
      <w:tr w:rsidR="00563CD0" w14:paraId="4BE93C38" w14:textId="77777777" w:rsidTr="00200757">
        <w:trPr>
          <w:trHeight w:val="1266"/>
        </w:trPr>
        <w:tc>
          <w:tcPr>
            <w:tcW w:w="7938" w:type="dxa"/>
          </w:tcPr>
          <w:p w14:paraId="569B6C98" w14:textId="1C11D42D" w:rsidR="00563CD0" w:rsidRPr="005E553A" w:rsidRDefault="00563CD0" w:rsidP="00200757">
            <w:pPr>
              <w:rPr>
                <w:rFonts w:ascii="Arial" w:hAnsi="Arial" w:cs="Arial"/>
                <w:noProof/>
                <w:color w:val="1F497D" w:themeColor="text2"/>
                <w:sz w:val="40"/>
                <w:szCs w:val="40"/>
              </w:rPr>
            </w:pPr>
            <w:bookmarkStart w:id="0" w:name="_Hlk47032209"/>
            <w:r w:rsidRPr="005E553A">
              <w:rPr>
                <w:rFonts w:ascii="Arial" w:hAnsi="Arial" w:cs="Arial"/>
                <w:noProof/>
                <w:color w:val="1F497D" w:themeColor="text2"/>
                <w:sz w:val="40"/>
                <w:szCs w:val="40"/>
              </w:rPr>
              <w:t xml:space="preserve">Priya </w:t>
            </w:r>
            <w:r w:rsidR="00830CC7">
              <w:rPr>
                <w:rFonts w:ascii="Arial" w:hAnsi="Arial" w:cs="Arial"/>
                <w:noProof/>
                <w:color w:val="1F497D" w:themeColor="text2"/>
                <w:sz w:val="40"/>
                <w:szCs w:val="40"/>
              </w:rPr>
              <w:t>Rahul P</w:t>
            </w:r>
            <w:r w:rsidR="004F77F7">
              <w:rPr>
                <w:rFonts w:ascii="Arial" w:hAnsi="Arial" w:cs="Arial"/>
                <w:noProof/>
                <w:color w:val="1F497D" w:themeColor="text2"/>
                <w:sz w:val="40"/>
                <w:szCs w:val="40"/>
              </w:rPr>
              <w:t>radhan</w:t>
            </w:r>
          </w:p>
          <w:p w14:paraId="402C0EE1" w14:textId="6B80F75B" w:rsidR="00563CD0" w:rsidRPr="005E553A" w:rsidRDefault="00A657C8" w:rsidP="00200757">
            <w:pPr>
              <w:rPr>
                <w:rFonts w:ascii="Arial" w:hAnsi="Arial" w:cs="Arial"/>
                <w:color w:val="1F497D" w:themeColor="text2"/>
                <w:szCs w:val="20"/>
                <w:lang w:val="fr-FR"/>
              </w:rPr>
            </w:pPr>
            <w:r>
              <w:rPr>
                <w:rFonts w:ascii="Arial" w:hAnsi="Arial" w:cs="Arial"/>
                <w:color w:val="1F497D" w:themeColor="text2"/>
                <w:szCs w:val="20"/>
                <w:lang w:val="fr-FR"/>
              </w:rPr>
              <w:t>Business Analyst</w:t>
            </w:r>
          </w:p>
          <w:p w14:paraId="4FB1284E" w14:textId="0867AFAF" w:rsidR="00563CD0" w:rsidRPr="008C2B01" w:rsidRDefault="009430B3" w:rsidP="00200757">
            <w:pPr>
              <w:rPr>
                <w:rFonts w:ascii="ZF Sans" w:hAnsi="ZF Sans"/>
                <w:noProof/>
                <w:color w:val="FF0000"/>
                <w:sz w:val="40"/>
                <w:szCs w:val="40"/>
              </w:rPr>
            </w:pPr>
            <w:r w:rsidRPr="008C2B01">
              <w:rPr>
                <w:rFonts w:asciiTheme="minorHAnsi" w:hAnsiTheme="minorHAnsi" w:cstheme="minorHAnsi"/>
                <w:noProof/>
                <w:color w:val="FF0000"/>
                <w:szCs w:val="20"/>
                <w:lang w:val="en-IN" w:eastAsia="en-IN"/>
              </w:rPr>
              <w:drawing>
                <wp:inline distT="0" distB="0" distL="0" distR="0" wp14:anchorId="4CDD6A80" wp14:editId="560BF12C">
                  <wp:extent cx="304800" cy="304800"/>
                  <wp:effectExtent l="0" t="0" r="0" b="0"/>
                  <wp:docPr id="2" name="Picture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04800" cy="3048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Pr="008C2B01">
              <w:rPr>
                <w:rFonts w:asciiTheme="minorHAnsi" w:hAnsiTheme="minorHAnsi" w:cstheme="minorHAnsi"/>
                <w:noProof/>
                <w:color w:val="FF0000"/>
                <w:szCs w:val="20"/>
                <w:lang w:val="en-IN" w:eastAsia="en-IN"/>
              </w:rPr>
              <w:drawing>
                <wp:inline distT="0" distB="0" distL="0" distR="0" wp14:anchorId="0CCB79AF" wp14:editId="314D44F0">
                  <wp:extent cx="461472" cy="342900"/>
                  <wp:effectExtent l="0" t="0" r="0" b="0"/>
                  <wp:docPr id="3" name="Picture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 flipV="1">
                            <a:off x="0" y="0"/>
                            <a:ext cx="482329" cy="358398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2852" w:type="dxa"/>
          </w:tcPr>
          <w:p w14:paraId="5684F8F0" w14:textId="77777777" w:rsidR="00E078C6" w:rsidRDefault="00E078C6" w:rsidP="00200757">
            <w:pPr>
              <w:jc w:val="both"/>
              <w:rPr>
                <w:rFonts w:asciiTheme="minorHAnsi" w:hAnsiTheme="minorHAnsi" w:cstheme="minorHAnsi"/>
                <w:color w:val="4F81BD" w:themeColor="accent1"/>
                <w:szCs w:val="20"/>
                <w:lang w:val="fr-FR"/>
              </w:rPr>
            </w:pPr>
          </w:p>
          <w:p w14:paraId="4E6E0648" w14:textId="0FD2EE56" w:rsidR="00C24191" w:rsidRPr="00D15903" w:rsidRDefault="00563CD0" w:rsidP="00200757">
            <w:pPr>
              <w:jc w:val="both"/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</w:pPr>
            <w:proofErr w:type="gramStart"/>
            <w:r w:rsidRPr="00D15903"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  <w:t>Email</w:t>
            </w:r>
            <w:proofErr w:type="gramEnd"/>
            <w:r w:rsidRPr="00D15903"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  <w:t xml:space="preserve"> : </w:t>
            </w:r>
            <w:r w:rsidR="00D15903"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  <w:t xml:space="preserve">  </w:t>
            </w:r>
            <w:r w:rsidRPr="00D15903"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  <w:t>priyadc.2</w:t>
            </w:r>
            <w:r w:rsidR="009937C0"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  <w:t>5</w:t>
            </w:r>
            <w:r w:rsidRPr="00D15903"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  <w:t>@gmail.com</w:t>
            </w:r>
          </w:p>
          <w:p w14:paraId="54165877" w14:textId="77777777" w:rsidR="00563CD0" w:rsidRPr="00D15903" w:rsidRDefault="00563CD0" w:rsidP="00200757">
            <w:pPr>
              <w:jc w:val="both"/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</w:pPr>
            <w:r w:rsidRPr="00D15903">
              <w:rPr>
                <w:rFonts w:ascii="Arial" w:hAnsi="Arial" w:cs="Arial"/>
                <w:color w:val="4F81BD" w:themeColor="accent1"/>
                <w:sz w:val="18"/>
                <w:szCs w:val="18"/>
                <w:lang w:val="fr-FR"/>
              </w:rPr>
              <w:t>Phone : +971557859393</w:t>
            </w:r>
          </w:p>
          <w:p w14:paraId="5A6410E6" w14:textId="0D88A0E7" w:rsidR="004A206F" w:rsidRDefault="004A206F" w:rsidP="00200757">
            <w:pPr>
              <w:jc w:val="both"/>
              <w:rPr>
                <w:rFonts w:ascii="ZF Sans" w:hAnsi="ZF Sans"/>
                <w:noProof/>
                <w:color w:val="1F497D" w:themeColor="text2"/>
                <w:sz w:val="40"/>
                <w:szCs w:val="40"/>
              </w:rPr>
            </w:pPr>
          </w:p>
        </w:tc>
      </w:tr>
    </w:tbl>
    <w:bookmarkEnd w:id="0"/>
    <w:p w14:paraId="02CAC583" w14:textId="77777777" w:rsidR="00346803" w:rsidRPr="00A02A65" w:rsidRDefault="00346803" w:rsidP="00346803">
      <w:pPr>
        <w:shd w:val="clear" w:color="auto" w:fill="E5DFEC" w:themeFill="accent4" w:themeFillTint="33"/>
        <w:spacing w:after="0" w:line="240" w:lineRule="auto"/>
        <w:jc w:val="center"/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</w:pPr>
      <w:r w:rsidRPr="00A02A65"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  <w:t>Summary</w:t>
      </w:r>
    </w:p>
    <w:p w14:paraId="3807D967" w14:textId="77777777" w:rsidR="00346803" w:rsidRDefault="00346803" w:rsidP="00346803">
      <w:pPr>
        <w:spacing w:after="0" w:line="240" w:lineRule="auto"/>
        <w:rPr>
          <w:rFonts w:asciiTheme="minorHAnsi" w:eastAsia="Gill Sans MT" w:hAnsiTheme="minorHAnsi" w:cstheme="minorHAnsi"/>
          <w:b/>
          <w:color w:val="528693"/>
          <w:sz w:val="8"/>
          <w:szCs w:val="8"/>
          <w:lang w:eastAsia="ja-JP"/>
        </w:rPr>
      </w:pPr>
    </w:p>
    <w:p w14:paraId="4487F4AD" w14:textId="4D9E45FC" w:rsidR="007C5286" w:rsidRPr="00286B60" w:rsidRDefault="009E2255" w:rsidP="002C660F">
      <w:pPr>
        <w:pStyle w:val="ListBullet"/>
        <w:numPr>
          <w:ilvl w:val="0"/>
          <w:numId w:val="0"/>
        </w:numPr>
        <w:spacing w:after="0"/>
        <w:ind w:left="283"/>
        <w:jc w:val="both"/>
        <w:rPr>
          <w:rFonts w:ascii="Tahoma" w:eastAsiaTheme="minorHAnsi" w:hAnsi="Tahoma" w:cs="Tahoma"/>
          <w:color w:val="auto"/>
          <w:szCs w:val="22"/>
          <w:lang w:eastAsia="en-US"/>
        </w:rPr>
      </w:pPr>
      <w:r w:rsidRPr="00286B60">
        <w:rPr>
          <w:rFonts w:ascii="Tahoma" w:eastAsiaTheme="minorHAnsi" w:hAnsi="Tahoma" w:cs="Tahoma"/>
          <w:color w:val="auto"/>
          <w:szCs w:val="22"/>
          <w:lang w:eastAsia="en-US"/>
        </w:rPr>
        <w:t xml:space="preserve">Highly </w:t>
      </w:r>
      <w:r w:rsidR="00B67667" w:rsidRPr="00286B60">
        <w:rPr>
          <w:rFonts w:ascii="Tahoma" w:eastAsiaTheme="minorHAnsi" w:hAnsi="Tahoma" w:cs="Tahoma"/>
          <w:color w:val="auto"/>
          <w:szCs w:val="22"/>
          <w:lang w:eastAsia="en-US"/>
        </w:rPr>
        <w:t>passionate</w:t>
      </w:r>
      <w:r w:rsidR="007C5286" w:rsidRPr="00286B60">
        <w:rPr>
          <w:rFonts w:ascii="Tahoma" w:eastAsiaTheme="minorHAnsi" w:hAnsi="Tahoma" w:cs="Tahoma"/>
          <w:color w:val="auto"/>
          <w:szCs w:val="22"/>
          <w:lang w:eastAsia="en-US"/>
        </w:rPr>
        <w:t xml:space="preserve"> </w:t>
      </w:r>
      <w:r w:rsidR="00142FD4" w:rsidRPr="00286B60">
        <w:rPr>
          <w:rFonts w:ascii="Tahoma" w:eastAsiaTheme="minorHAnsi" w:hAnsi="Tahoma" w:cs="Tahoma"/>
          <w:color w:val="auto"/>
          <w:szCs w:val="22"/>
          <w:lang w:eastAsia="en-US"/>
        </w:rPr>
        <w:t>Business Analyst</w:t>
      </w:r>
      <w:r w:rsidR="007C5286" w:rsidRPr="00286B60">
        <w:rPr>
          <w:rFonts w:ascii="Tahoma" w:eastAsiaTheme="minorHAnsi" w:hAnsi="Tahoma" w:cs="Tahoma"/>
          <w:color w:val="auto"/>
          <w:szCs w:val="22"/>
          <w:lang w:eastAsia="en-US"/>
        </w:rPr>
        <w:t xml:space="preserve"> with experience in eliciting and </w:t>
      </w:r>
      <w:proofErr w:type="spellStart"/>
      <w:r w:rsidR="007C5286" w:rsidRPr="00286B60">
        <w:rPr>
          <w:rFonts w:ascii="Tahoma" w:eastAsiaTheme="minorHAnsi" w:hAnsi="Tahoma" w:cs="Tahoma"/>
          <w:color w:val="auto"/>
          <w:szCs w:val="22"/>
          <w:lang w:eastAsia="en-US"/>
        </w:rPr>
        <w:t>analysing</w:t>
      </w:r>
      <w:proofErr w:type="spellEnd"/>
      <w:r w:rsidR="007C5286" w:rsidRPr="00286B60">
        <w:rPr>
          <w:rFonts w:ascii="Tahoma" w:eastAsiaTheme="minorHAnsi" w:hAnsi="Tahoma" w:cs="Tahoma"/>
          <w:color w:val="auto"/>
          <w:szCs w:val="22"/>
          <w:lang w:eastAsia="en-US"/>
        </w:rPr>
        <w:t xml:space="preserve"> requirements to provide solutions in direct support of business objectives. Solving business problems by following design thinking approach from a user-centric standpoint.</w:t>
      </w:r>
    </w:p>
    <w:p w14:paraId="0E5DB877" w14:textId="77777777" w:rsidR="00C2708E" w:rsidRPr="00286B60" w:rsidRDefault="00C2708E" w:rsidP="00C2708E">
      <w:pPr>
        <w:autoSpaceDE w:val="0"/>
        <w:autoSpaceDN w:val="0"/>
        <w:adjustRightInd w:val="0"/>
        <w:spacing w:after="0"/>
        <w:ind w:left="284"/>
        <w:rPr>
          <w:rFonts w:ascii="Tahoma" w:hAnsi="Tahoma" w:cs="Tahoma"/>
          <w:szCs w:val="22"/>
        </w:rPr>
      </w:pPr>
    </w:p>
    <w:p w14:paraId="3CFCCBEA" w14:textId="7D2722F1" w:rsidR="00C2708E" w:rsidRDefault="00C2708E" w:rsidP="00C2708E">
      <w:pPr>
        <w:autoSpaceDE w:val="0"/>
        <w:autoSpaceDN w:val="0"/>
        <w:adjustRightInd w:val="0"/>
        <w:ind w:left="284"/>
        <w:rPr>
          <w:rFonts w:ascii="Tahoma" w:hAnsi="Tahoma" w:cs="Tahoma"/>
          <w:szCs w:val="22"/>
        </w:rPr>
      </w:pPr>
      <w:r w:rsidRPr="00286B60">
        <w:rPr>
          <w:rFonts w:ascii="Tahoma" w:hAnsi="Tahoma" w:cs="Tahoma"/>
          <w:szCs w:val="22"/>
        </w:rPr>
        <w:t xml:space="preserve">More than 9 years of experience in tech and digital products, working for </w:t>
      </w:r>
      <w:r w:rsidR="005A1401">
        <w:rPr>
          <w:rFonts w:ascii="Tahoma" w:hAnsi="Tahoma" w:cs="Tahoma"/>
          <w:szCs w:val="22"/>
        </w:rPr>
        <w:t>1</w:t>
      </w:r>
      <w:r w:rsidRPr="00286B60">
        <w:rPr>
          <w:rFonts w:ascii="Tahoma" w:hAnsi="Tahoma" w:cs="Tahoma"/>
          <w:szCs w:val="22"/>
        </w:rPr>
        <w:t xml:space="preserve"> years as Product Owner, </w:t>
      </w:r>
      <w:r w:rsidR="005A1401">
        <w:rPr>
          <w:rFonts w:ascii="Tahoma" w:hAnsi="Tahoma" w:cs="Tahoma"/>
          <w:szCs w:val="22"/>
        </w:rPr>
        <w:t>4</w:t>
      </w:r>
      <w:r w:rsidRPr="00286B60">
        <w:rPr>
          <w:rFonts w:ascii="Tahoma" w:hAnsi="Tahoma" w:cs="Tahoma"/>
          <w:szCs w:val="22"/>
        </w:rPr>
        <w:t xml:space="preserve"> years as Business Analyst and 4 years as a Software Engineer. These complementary backgrounds gave me a huge understanding of how to use tech to solve, how to collaborate </w:t>
      </w:r>
      <w:proofErr w:type="gramStart"/>
      <w:r w:rsidRPr="00286B60">
        <w:rPr>
          <w:rFonts w:ascii="Tahoma" w:hAnsi="Tahoma" w:cs="Tahoma"/>
          <w:szCs w:val="22"/>
        </w:rPr>
        <w:t>in order to</w:t>
      </w:r>
      <w:proofErr w:type="gramEnd"/>
      <w:r w:rsidRPr="00286B60">
        <w:rPr>
          <w:rFonts w:ascii="Tahoma" w:hAnsi="Tahoma" w:cs="Tahoma"/>
          <w:szCs w:val="22"/>
        </w:rPr>
        <w:t xml:space="preserve"> create products that customers love to use.</w:t>
      </w:r>
    </w:p>
    <w:p w14:paraId="4CD810C9" w14:textId="24816325" w:rsidR="003B0ECF" w:rsidRPr="003B0ECF" w:rsidRDefault="003B0ECF" w:rsidP="003B0ECF">
      <w:pPr>
        <w:shd w:val="clear" w:color="auto" w:fill="FFFFFF"/>
        <w:spacing w:after="0" w:line="240" w:lineRule="auto"/>
        <w:ind w:left="284"/>
        <w:jc w:val="both"/>
        <w:textAlignment w:val="baseline"/>
        <w:rPr>
          <w:rFonts w:ascii="Tahoma" w:hAnsi="Tahoma" w:cs="Tahoma"/>
          <w:szCs w:val="22"/>
        </w:rPr>
      </w:pPr>
      <w:r w:rsidRPr="003B0ECF">
        <w:rPr>
          <w:rFonts w:ascii="Tahoma" w:hAnsi="Tahoma" w:cs="Tahoma"/>
          <w:szCs w:val="22"/>
        </w:rPr>
        <w:t>Good interpersonal skills</w:t>
      </w:r>
      <w:r>
        <w:rPr>
          <w:rFonts w:ascii="Tahoma" w:hAnsi="Tahoma" w:cs="Tahoma"/>
          <w:szCs w:val="22"/>
        </w:rPr>
        <w:t>, effective communication</w:t>
      </w:r>
      <w:r w:rsidRPr="003B0ECF">
        <w:rPr>
          <w:rFonts w:ascii="Tahoma" w:hAnsi="Tahoma" w:cs="Tahoma"/>
          <w:szCs w:val="22"/>
        </w:rPr>
        <w:t xml:space="preserve">, with high energy and willing to meticulously follow up, collaborate and coordinate with multiple stakeholders across globally distributed IT teams to ensure projects are implemented within the planned timelines. </w:t>
      </w:r>
    </w:p>
    <w:p w14:paraId="61747C79" w14:textId="77777777" w:rsidR="003B0ECF" w:rsidRPr="00286B60" w:rsidRDefault="003B0ECF" w:rsidP="00C2708E">
      <w:pPr>
        <w:autoSpaceDE w:val="0"/>
        <w:autoSpaceDN w:val="0"/>
        <w:adjustRightInd w:val="0"/>
        <w:ind w:left="284"/>
        <w:rPr>
          <w:rFonts w:ascii="Tahoma" w:hAnsi="Tahoma" w:cs="Tahoma"/>
          <w:szCs w:val="22"/>
        </w:rPr>
      </w:pPr>
    </w:p>
    <w:p w14:paraId="4D3AC8A6" w14:textId="46AF92E2" w:rsidR="00346803" w:rsidRPr="00A02A65" w:rsidRDefault="00C2708E" w:rsidP="00346803">
      <w:pPr>
        <w:shd w:val="clear" w:color="auto" w:fill="E5DFEC" w:themeFill="accent4" w:themeFillTint="33"/>
        <w:spacing w:after="0" w:line="240" w:lineRule="auto"/>
        <w:jc w:val="center"/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</w:pPr>
      <w:r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  <w:t>Skills</w:t>
      </w:r>
    </w:p>
    <w:tbl>
      <w:tblPr>
        <w:tblW w:w="9889" w:type="dxa"/>
        <w:tblLayout w:type="fixed"/>
        <w:tblLook w:val="04A0" w:firstRow="1" w:lastRow="0" w:firstColumn="1" w:lastColumn="0" w:noHBand="0" w:noVBand="1"/>
      </w:tblPr>
      <w:tblGrid>
        <w:gridCol w:w="3109"/>
        <w:gridCol w:w="6780"/>
      </w:tblGrid>
      <w:tr w:rsidR="00C2708E" w:rsidRPr="00DA1377" w14:paraId="01C10DD3" w14:textId="77777777" w:rsidTr="00C2708E">
        <w:trPr>
          <w:trHeight w:val="259"/>
        </w:trPr>
        <w:tc>
          <w:tcPr>
            <w:tcW w:w="3109" w:type="dxa"/>
            <w:shd w:val="clear" w:color="auto" w:fill="auto"/>
            <w:noWrap/>
            <w:vAlign w:val="bottom"/>
            <w:hideMark/>
          </w:tcPr>
          <w:p w14:paraId="6DE6B99C" w14:textId="77777777" w:rsidR="00C2708E" w:rsidRPr="00DA1377" w:rsidRDefault="00C2708E" w:rsidP="00F463FC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SDLC </w:t>
            </w:r>
            <w:proofErr w:type="spellStart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>Methodologies</w:t>
            </w:r>
            <w:proofErr w:type="spellEnd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>:</w:t>
            </w:r>
          </w:p>
        </w:tc>
        <w:tc>
          <w:tcPr>
            <w:tcW w:w="6780" w:type="dxa"/>
            <w:shd w:val="clear" w:color="auto" w:fill="auto"/>
            <w:noWrap/>
            <w:vAlign w:val="center"/>
            <w:hideMark/>
          </w:tcPr>
          <w:p w14:paraId="476B7DAC" w14:textId="77777777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Agile, Waterfall</w:t>
            </w:r>
          </w:p>
        </w:tc>
      </w:tr>
      <w:tr w:rsidR="00C2708E" w:rsidRPr="00DA1377" w14:paraId="07872565" w14:textId="77777777" w:rsidTr="00C2708E">
        <w:trPr>
          <w:trHeight w:val="259"/>
        </w:trPr>
        <w:tc>
          <w:tcPr>
            <w:tcW w:w="3109" w:type="dxa"/>
            <w:shd w:val="clear" w:color="auto" w:fill="auto"/>
            <w:noWrap/>
            <w:vAlign w:val="bottom"/>
            <w:hideMark/>
          </w:tcPr>
          <w:p w14:paraId="663BFF10" w14:textId="77777777" w:rsidR="00C2708E" w:rsidRPr="00DA1377" w:rsidRDefault="00C2708E" w:rsidP="00F463FC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Agile </w:t>
            </w:r>
            <w:proofErr w:type="spellStart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>framework</w:t>
            </w:r>
            <w:proofErr w:type="spellEnd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: </w:t>
            </w:r>
          </w:p>
        </w:tc>
        <w:tc>
          <w:tcPr>
            <w:tcW w:w="6780" w:type="dxa"/>
            <w:shd w:val="clear" w:color="auto" w:fill="auto"/>
            <w:noWrap/>
            <w:vAlign w:val="center"/>
            <w:hideMark/>
          </w:tcPr>
          <w:p w14:paraId="26B4F77C" w14:textId="0475E261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 xml:space="preserve">Scrum, </w:t>
            </w:r>
            <w:proofErr w:type="spellStart"/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SAFe</w:t>
            </w:r>
            <w:proofErr w:type="spellEnd"/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, Kanban</w:t>
            </w:r>
          </w:p>
        </w:tc>
      </w:tr>
      <w:tr w:rsidR="00C2708E" w:rsidRPr="00DA1377" w14:paraId="78C098DD" w14:textId="77777777" w:rsidTr="00C2708E">
        <w:trPr>
          <w:trHeight w:val="259"/>
        </w:trPr>
        <w:tc>
          <w:tcPr>
            <w:tcW w:w="3109" w:type="dxa"/>
            <w:shd w:val="clear" w:color="auto" w:fill="auto"/>
            <w:noWrap/>
            <w:vAlign w:val="bottom"/>
            <w:hideMark/>
          </w:tcPr>
          <w:p w14:paraId="66B242E5" w14:textId="77777777" w:rsidR="00C2708E" w:rsidRPr="00DA1377" w:rsidRDefault="00C2708E" w:rsidP="00F463FC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Project Management Tools: </w:t>
            </w:r>
          </w:p>
        </w:tc>
        <w:tc>
          <w:tcPr>
            <w:tcW w:w="6780" w:type="dxa"/>
            <w:shd w:val="clear" w:color="auto" w:fill="auto"/>
            <w:noWrap/>
            <w:vAlign w:val="center"/>
            <w:hideMark/>
          </w:tcPr>
          <w:p w14:paraId="5FBD35AA" w14:textId="77777777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JIRA, Confluence, Share point</w:t>
            </w:r>
          </w:p>
        </w:tc>
      </w:tr>
      <w:tr w:rsidR="00C2708E" w:rsidRPr="00DA1377" w14:paraId="08236605" w14:textId="77777777" w:rsidTr="00C2708E">
        <w:trPr>
          <w:trHeight w:val="259"/>
        </w:trPr>
        <w:tc>
          <w:tcPr>
            <w:tcW w:w="3109" w:type="dxa"/>
            <w:shd w:val="clear" w:color="auto" w:fill="auto"/>
            <w:noWrap/>
            <w:vAlign w:val="bottom"/>
            <w:hideMark/>
          </w:tcPr>
          <w:p w14:paraId="0FB55BE3" w14:textId="77777777" w:rsidR="00C2708E" w:rsidRPr="00DA1377" w:rsidRDefault="00C2708E" w:rsidP="00F463FC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Domain Expertise: </w:t>
            </w:r>
          </w:p>
        </w:tc>
        <w:tc>
          <w:tcPr>
            <w:tcW w:w="6780" w:type="dxa"/>
            <w:shd w:val="clear" w:color="auto" w:fill="auto"/>
            <w:noWrap/>
            <w:vAlign w:val="center"/>
            <w:hideMark/>
          </w:tcPr>
          <w:p w14:paraId="3B92C1D9" w14:textId="77777777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 xml:space="preserve">Ecommerce, Insurance, Telecom </w:t>
            </w:r>
          </w:p>
        </w:tc>
      </w:tr>
      <w:tr w:rsidR="00C2708E" w:rsidRPr="00DA1377" w14:paraId="7D1A7B5B" w14:textId="77777777" w:rsidTr="00C2708E">
        <w:trPr>
          <w:trHeight w:val="519"/>
        </w:trPr>
        <w:tc>
          <w:tcPr>
            <w:tcW w:w="3109" w:type="dxa"/>
            <w:shd w:val="clear" w:color="auto" w:fill="auto"/>
            <w:noWrap/>
            <w:hideMark/>
          </w:tcPr>
          <w:p w14:paraId="510D8C88" w14:textId="77777777" w:rsidR="00C2708E" w:rsidRPr="00DA1377" w:rsidRDefault="00C2708E" w:rsidP="00F463FC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Agile </w:t>
            </w:r>
            <w:proofErr w:type="spellStart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>Techniques</w:t>
            </w:r>
            <w:proofErr w:type="spellEnd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: </w:t>
            </w:r>
          </w:p>
        </w:tc>
        <w:tc>
          <w:tcPr>
            <w:tcW w:w="6780" w:type="dxa"/>
            <w:shd w:val="clear" w:color="auto" w:fill="auto"/>
            <w:vAlign w:val="center"/>
            <w:hideMark/>
          </w:tcPr>
          <w:p w14:paraId="0FD51886" w14:textId="1F2EB70A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User Stories, Estimation techniques, Prioriti</w:t>
            </w:r>
            <w:r w:rsidR="00142FD4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s</w:t>
            </w: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ation, Sprint planning, Release Planning, Grooming session</w:t>
            </w:r>
            <w:r w:rsidR="005E4C19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s</w:t>
            </w:r>
          </w:p>
        </w:tc>
      </w:tr>
      <w:tr w:rsidR="00C2708E" w:rsidRPr="00DA1377" w14:paraId="29BAAF39" w14:textId="77777777" w:rsidTr="00C2708E">
        <w:trPr>
          <w:trHeight w:val="519"/>
        </w:trPr>
        <w:tc>
          <w:tcPr>
            <w:tcW w:w="3109" w:type="dxa"/>
            <w:shd w:val="clear" w:color="auto" w:fill="auto"/>
            <w:noWrap/>
            <w:hideMark/>
          </w:tcPr>
          <w:p w14:paraId="7BFB587A" w14:textId="77777777" w:rsidR="00C2708E" w:rsidRPr="00DA1377" w:rsidRDefault="00C2708E" w:rsidP="00F463FC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 xml:space="preserve">Technologies:  </w:t>
            </w:r>
          </w:p>
        </w:tc>
        <w:tc>
          <w:tcPr>
            <w:tcW w:w="6780" w:type="dxa"/>
            <w:shd w:val="clear" w:color="auto" w:fill="auto"/>
            <w:vAlign w:val="center"/>
            <w:hideMark/>
          </w:tcPr>
          <w:p w14:paraId="747E3B6D" w14:textId="77777777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 xml:space="preserve">.Net, HTML, JavaScript, Web API </w:t>
            </w:r>
            <w:r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 xml:space="preserve">&amp; </w:t>
            </w:r>
            <w:proofErr w:type="spellStart"/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WebServices</w:t>
            </w:r>
            <w:proofErr w:type="spellEnd"/>
          </w:p>
        </w:tc>
      </w:tr>
      <w:tr w:rsidR="00C2708E" w:rsidRPr="00DA1377" w14:paraId="19F66B40" w14:textId="77777777" w:rsidTr="00C2708E">
        <w:trPr>
          <w:trHeight w:val="259"/>
        </w:trPr>
        <w:tc>
          <w:tcPr>
            <w:tcW w:w="3109" w:type="dxa"/>
            <w:shd w:val="clear" w:color="auto" w:fill="auto"/>
            <w:noWrap/>
            <w:vAlign w:val="bottom"/>
            <w:hideMark/>
          </w:tcPr>
          <w:p w14:paraId="79E0E376" w14:textId="77777777" w:rsidR="00C2708E" w:rsidRPr="00DA1377" w:rsidRDefault="00C2708E" w:rsidP="00F463FC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hAnsi="Calibri" w:cs="Calibri"/>
                <w:color w:val="000000"/>
                <w:sz w:val="22"/>
                <w:lang w:val="en-AE" w:eastAsia="en-AE"/>
              </w:rPr>
              <w:t xml:space="preserve">Databases: </w:t>
            </w:r>
          </w:p>
        </w:tc>
        <w:tc>
          <w:tcPr>
            <w:tcW w:w="6780" w:type="dxa"/>
            <w:shd w:val="clear" w:color="auto" w:fill="auto"/>
            <w:noWrap/>
            <w:vAlign w:val="center"/>
            <w:hideMark/>
          </w:tcPr>
          <w:p w14:paraId="43832A31" w14:textId="77777777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SQL and Oracle</w:t>
            </w:r>
          </w:p>
        </w:tc>
      </w:tr>
      <w:tr w:rsidR="00C2708E" w:rsidRPr="00DA1377" w14:paraId="711E8717" w14:textId="77777777" w:rsidTr="00C2708E">
        <w:trPr>
          <w:trHeight w:val="438"/>
        </w:trPr>
        <w:tc>
          <w:tcPr>
            <w:tcW w:w="3109" w:type="dxa"/>
            <w:shd w:val="clear" w:color="auto" w:fill="auto"/>
            <w:noWrap/>
            <w:vAlign w:val="bottom"/>
            <w:hideMark/>
          </w:tcPr>
          <w:p w14:paraId="1D7D3ABD" w14:textId="6013FA2C" w:rsidR="00C2708E" w:rsidRPr="00DA1377" w:rsidRDefault="00C2708E" w:rsidP="00C2708E">
            <w:pPr>
              <w:pStyle w:val="ListParagraph"/>
              <w:numPr>
                <w:ilvl w:val="0"/>
                <w:numId w:val="18"/>
              </w:numPr>
              <w:ind w:left="258" w:hanging="284"/>
              <w:rPr>
                <w:rFonts w:ascii="Calibri" w:hAnsi="Calibri" w:cs="Calibri"/>
                <w:color w:val="000000"/>
                <w:sz w:val="22"/>
                <w:lang w:val="en-AE" w:eastAsia="en-AE"/>
              </w:rPr>
            </w:pPr>
            <w:proofErr w:type="spellStart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>Others</w:t>
            </w:r>
            <w:proofErr w:type="spellEnd"/>
            <w:r w:rsidRPr="00DA1377">
              <w:rPr>
                <w:rFonts w:ascii="Calibri" w:hAnsi="Calibri" w:cs="Calibri"/>
                <w:color w:val="000000"/>
                <w:sz w:val="22"/>
                <w:lang w:eastAsia="en-AE"/>
              </w:rPr>
              <w:t>:</w:t>
            </w:r>
          </w:p>
        </w:tc>
        <w:tc>
          <w:tcPr>
            <w:tcW w:w="6780" w:type="dxa"/>
            <w:shd w:val="clear" w:color="auto" w:fill="auto"/>
            <w:noWrap/>
            <w:vAlign w:val="center"/>
            <w:hideMark/>
          </w:tcPr>
          <w:p w14:paraId="684318E2" w14:textId="4D3D4C82" w:rsidR="00C2708E" w:rsidRPr="00DA1377" w:rsidRDefault="00C2708E" w:rsidP="00F463FC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</w:pPr>
            <w:r w:rsidRPr="00DA1377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Microsoft Office /Excel /PPT, MS Project &amp; MS Visio</w:t>
            </w:r>
            <w:r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, mock-up, prototype</w:t>
            </w:r>
            <w:r w:rsidR="005E4C19">
              <w:rPr>
                <w:rFonts w:ascii="Calibri" w:eastAsia="Times New Roman" w:hAnsi="Calibri" w:cs="Calibri"/>
                <w:color w:val="000000"/>
                <w:sz w:val="22"/>
                <w:lang w:val="en-AE" w:eastAsia="en-AE"/>
              </w:rPr>
              <w:t>.</w:t>
            </w:r>
          </w:p>
        </w:tc>
      </w:tr>
    </w:tbl>
    <w:p w14:paraId="633071CD" w14:textId="77777777" w:rsidR="00CE27F5" w:rsidRPr="00466173" w:rsidRDefault="00CE27F5" w:rsidP="0017200D">
      <w:pPr>
        <w:spacing w:after="0" w:line="240" w:lineRule="auto"/>
        <w:rPr>
          <w:rFonts w:asciiTheme="minorHAnsi" w:eastAsia="Gill Sans MT" w:hAnsiTheme="minorHAnsi" w:cstheme="minorHAnsi"/>
          <w:b/>
          <w:color w:val="528693"/>
          <w:sz w:val="8"/>
          <w:szCs w:val="8"/>
          <w:lang w:eastAsia="ja-JP"/>
        </w:rPr>
      </w:pPr>
    </w:p>
    <w:p w14:paraId="5C81D83C" w14:textId="77777777" w:rsidR="002C660F" w:rsidRPr="002C660F" w:rsidRDefault="002C660F" w:rsidP="002C660F">
      <w:pPr>
        <w:pStyle w:val="ListBullet"/>
        <w:numPr>
          <w:ilvl w:val="0"/>
          <w:numId w:val="0"/>
        </w:numPr>
        <w:spacing w:after="0"/>
        <w:ind w:left="567"/>
        <w:rPr>
          <w:rFonts w:ascii="Arial" w:eastAsiaTheme="minorHAnsi" w:hAnsi="Arial" w:cs="Arial"/>
          <w:color w:val="222222"/>
          <w:sz w:val="8"/>
          <w:szCs w:val="8"/>
          <w:shd w:val="clear" w:color="auto" w:fill="FFFFFF"/>
          <w:lang w:val="en-IN" w:eastAsia="en-US"/>
        </w:rPr>
      </w:pPr>
    </w:p>
    <w:p w14:paraId="2002112F" w14:textId="6149F984" w:rsidR="00CE27F5" w:rsidRPr="00A02A65" w:rsidRDefault="001F38D4" w:rsidP="001F38D4">
      <w:pPr>
        <w:shd w:val="clear" w:color="auto" w:fill="E5DFEC" w:themeFill="accent4" w:themeFillTint="33"/>
        <w:tabs>
          <w:tab w:val="center" w:pos="5400"/>
        </w:tabs>
        <w:spacing w:after="0" w:line="240" w:lineRule="auto"/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</w:pPr>
      <w:r>
        <w:rPr>
          <w:rFonts w:ascii="ZF Sans" w:eastAsia="Gill Sans MT" w:hAnsi="ZF Sans" w:cs="Times New Roman"/>
          <w:b/>
          <w:color w:val="528693"/>
          <w:sz w:val="24"/>
          <w:szCs w:val="20"/>
          <w:lang w:eastAsia="ja-JP"/>
        </w:rPr>
        <w:tab/>
      </w:r>
      <w:r w:rsidR="00D13DE9"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  <w:t>Achievements</w:t>
      </w:r>
    </w:p>
    <w:p w14:paraId="5C594F4F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b/>
          <w:bCs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 xml:space="preserve">Successfully delivered products-based web site which provides reliable Solutions and </w:t>
      </w:r>
      <w:r w:rsidRPr="00D13DE9">
        <w:rPr>
          <w:rFonts w:ascii="Calibri" w:hAnsi="Calibri" w:cs="Calibri"/>
          <w:b/>
          <w:bCs/>
          <w:color w:val="000000"/>
          <w:sz w:val="22"/>
          <w:szCs w:val="32"/>
          <w:lang w:val="en-AE" w:eastAsia="en-AE"/>
        </w:rPr>
        <w:t>mark improvement in lead generation.</w:t>
      </w:r>
    </w:p>
    <w:p w14:paraId="69445EF7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 xml:space="preserve">Executed Agile ideation plan, collecting and implementing feature suggestions from engineers and seniors, resulting in an increase of </w:t>
      </w:r>
      <w:r w:rsidRPr="00D13DE9">
        <w:rPr>
          <w:rFonts w:ascii="Calibri" w:hAnsi="Calibri" w:cs="Calibri"/>
          <w:b/>
          <w:bCs/>
          <w:color w:val="000000"/>
          <w:sz w:val="22"/>
          <w:szCs w:val="32"/>
          <w:lang w:val="en-AE" w:eastAsia="en-AE"/>
        </w:rPr>
        <w:t>product adoption by 15%.</w:t>
      </w:r>
    </w:p>
    <w:p w14:paraId="7EFC1EB1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b/>
          <w:bCs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 xml:space="preserve">Identified Customer facing issues and concerns, provided solution during implementation of products which leads </w:t>
      </w:r>
      <w:r w:rsidRPr="00D13DE9">
        <w:rPr>
          <w:rFonts w:ascii="Calibri" w:hAnsi="Calibri" w:cs="Calibri"/>
          <w:b/>
          <w:bCs/>
          <w:color w:val="000000"/>
          <w:sz w:val="22"/>
          <w:szCs w:val="32"/>
          <w:lang w:val="en-AE" w:eastAsia="en-AE"/>
        </w:rPr>
        <w:t>customer satisfaction rate by 36%.</w:t>
      </w:r>
    </w:p>
    <w:p w14:paraId="29325AE6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 xml:space="preserve">Received recognition as an </w:t>
      </w:r>
      <w:r w:rsidRPr="00D13DE9">
        <w:rPr>
          <w:rFonts w:ascii="Calibri" w:hAnsi="Calibri" w:cs="Calibri"/>
          <w:b/>
          <w:bCs/>
          <w:color w:val="000000"/>
          <w:sz w:val="22"/>
          <w:szCs w:val="32"/>
          <w:lang w:val="en-AE" w:eastAsia="en-AE"/>
        </w:rPr>
        <w:t>outstanding performer</w:t>
      </w: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 xml:space="preserve"> for achieving a high-level target in handling critical projects.</w:t>
      </w:r>
    </w:p>
    <w:p w14:paraId="0BD5E0EE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>Re-organized work to make it work better.</w:t>
      </w:r>
    </w:p>
    <w:p w14:paraId="2722C6DB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>Delivered all sprints with high quality level and launched in a timely manner.</w:t>
      </w:r>
    </w:p>
    <w:p w14:paraId="7C338277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 xml:space="preserve">Awarded as </w:t>
      </w:r>
      <w:r w:rsidRPr="00D13DE9">
        <w:rPr>
          <w:rFonts w:ascii="Calibri" w:hAnsi="Calibri" w:cs="Calibri"/>
          <w:b/>
          <w:bCs/>
          <w:color w:val="000000"/>
          <w:sz w:val="22"/>
          <w:szCs w:val="32"/>
          <w:lang w:val="en-AE" w:eastAsia="en-AE"/>
        </w:rPr>
        <w:t>Best Graduate Engineer</w:t>
      </w: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 xml:space="preserve"> Trainee.</w:t>
      </w:r>
    </w:p>
    <w:p w14:paraId="5F21174C" w14:textId="77777777" w:rsidR="00D13DE9" w:rsidRPr="00D13DE9" w:rsidRDefault="00D13DE9" w:rsidP="00D13DE9">
      <w:pPr>
        <w:pStyle w:val="ListParagraph"/>
        <w:numPr>
          <w:ilvl w:val="0"/>
          <w:numId w:val="19"/>
        </w:numPr>
        <w:spacing w:after="160" w:line="276" w:lineRule="auto"/>
        <w:jc w:val="both"/>
        <w:rPr>
          <w:rFonts w:ascii="Calibri" w:hAnsi="Calibri" w:cs="Calibri"/>
          <w:color w:val="000000"/>
          <w:sz w:val="22"/>
          <w:szCs w:val="32"/>
          <w:lang w:val="en-AE" w:eastAsia="en-AE"/>
        </w:rPr>
      </w:pPr>
      <w:r w:rsidRPr="00D13DE9">
        <w:rPr>
          <w:rFonts w:ascii="Calibri" w:hAnsi="Calibri" w:cs="Calibri"/>
          <w:color w:val="000000"/>
          <w:sz w:val="22"/>
          <w:szCs w:val="32"/>
          <w:lang w:val="en-AE" w:eastAsia="en-AE"/>
        </w:rPr>
        <w:t>Gave best presentation during training and knowledge transfer sessions.</w:t>
      </w:r>
    </w:p>
    <w:p w14:paraId="0A59FBE3" w14:textId="77777777" w:rsidR="00CE27F5" w:rsidRPr="008D0AF5" w:rsidRDefault="00CE27F5" w:rsidP="00466173">
      <w:pPr>
        <w:spacing w:after="0" w:line="240" w:lineRule="auto"/>
        <w:rPr>
          <w:rFonts w:ascii="ZF Sans" w:eastAsia="Gill Sans MT" w:hAnsi="ZF Sans" w:cs="Times New Roman"/>
          <w:b/>
          <w:color w:val="528693"/>
          <w:sz w:val="8"/>
          <w:szCs w:val="8"/>
          <w:lang w:eastAsia="ja-JP"/>
        </w:rPr>
      </w:pPr>
    </w:p>
    <w:p w14:paraId="16F444E6" w14:textId="77777777" w:rsidR="00E61C5C" w:rsidRPr="00A02A65" w:rsidRDefault="00E61C5C" w:rsidP="00E61C5C">
      <w:pPr>
        <w:shd w:val="clear" w:color="auto" w:fill="E5DFEC" w:themeFill="accent4" w:themeFillTint="33"/>
        <w:spacing w:after="0" w:line="240" w:lineRule="auto"/>
        <w:jc w:val="center"/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</w:pPr>
      <w:r w:rsidRPr="00A02A65">
        <w:rPr>
          <w:rFonts w:ascii="Arial" w:eastAsia="Gill Sans MT" w:hAnsi="Arial" w:cs="Arial"/>
          <w:b/>
          <w:color w:val="528693"/>
          <w:sz w:val="22"/>
          <w:szCs w:val="22"/>
          <w:lang w:eastAsia="ja-JP"/>
        </w:rPr>
        <w:t>Professional Summary</w:t>
      </w:r>
    </w:p>
    <w:p w14:paraId="3403DAD6" w14:textId="77777777" w:rsidR="00E61C5C" w:rsidRPr="00466173" w:rsidRDefault="00E61C5C" w:rsidP="00E61C5C">
      <w:pPr>
        <w:spacing w:after="0" w:line="240" w:lineRule="auto"/>
        <w:rPr>
          <w:rFonts w:asciiTheme="minorHAnsi" w:eastAsia="Gill Sans MT" w:hAnsiTheme="minorHAnsi" w:cstheme="minorHAnsi"/>
          <w:b/>
          <w:color w:val="528693"/>
          <w:sz w:val="8"/>
          <w:szCs w:val="8"/>
          <w:lang w:eastAsia="ja-JP"/>
        </w:rPr>
      </w:pPr>
    </w:p>
    <w:p w14:paraId="6F79DEFE" w14:textId="77777777" w:rsidR="00EE7BB8" w:rsidRDefault="00EE7BB8" w:rsidP="00EE7BB8">
      <w:pPr>
        <w:pStyle w:val="YearandName"/>
        <w:spacing w:after="0"/>
        <w:rPr>
          <w:rFonts w:ascii="Arial" w:hAnsi="Arial" w:cs="Arial"/>
          <w:i/>
        </w:rPr>
      </w:pPr>
      <w:proofErr w:type="spellStart"/>
      <w:r>
        <w:rPr>
          <w:rFonts w:ascii="Arial" w:hAnsi="Arial" w:cs="Arial"/>
          <w:i/>
        </w:rPr>
        <w:t>Technicraft</w:t>
      </w:r>
      <w:proofErr w:type="spellEnd"/>
      <w:r>
        <w:rPr>
          <w:rFonts w:ascii="Arial" w:hAnsi="Arial" w:cs="Arial"/>
          <w:i/>
        </w:rPr>
        <w:t xml:space="preserve"> </w:t>
      </w:r>
    </w:p>
    <w:tbl>
      <w:tblPr>
        <w:tblStyle w:val="TableGrid"/>
        <w:tblW w:w="10881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841"/>
        <w:gridCol w:w="9040"/>
      </w:tblGrid>
      <w:tr w:rsidR="00EE7BB8" w:rsidRPr="0038405F" w14:paraId="49AAB16F" w14:textId="77777777" w:rsidTr="00283DEF">
        <w:trPr>
          <w:trHeight w:val="51"/>
        </w:trPr>
        <w:tc>
          <w:tcPr>
            <w:tcW w:w="1841" w:type="dxa"/>
          </w:tcPr>
          <w:p w14:paraId="316CB534" w14:textId="77777777" w:rsidR="00EE7BB8" w:rsidRPr="0007154C" w:rsidRDefault="00EE7BB8" w:rsidP="003A76C6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7154C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Project</w:t>
            </w:r>
          </w:p>
          <w:p w14:paraId="32705A57" w14:textId="77777777" w:rsidR="00EE7BB8" w:rsidRPr="0007154C" w:rsidRDefault="00EE7BB8" w:rsidP="003A76C6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7154C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Role</w:t>
            </w:r>
          </w:p>
        </w:tc>
        <w:tc>
          <w:tcPr>
            <w:tcW w:w="9040" w:type="dxa"/>
          </w:tcPr>
          <w:p w14:paraId="1B469C44" w14:textId="69A418BD" w:rsidR="00EE7BB8" w:rsidRPr="0007154C" w:rsidRDefault="00EE7BB8" w:rsidP="00283DEF">
            <w:pPr>
              <w:pStyle w:val="YearandName"/>
              <w:spacing w:after="0" w:line="276" w:lineRule="auto"/>
              <w:ind w:right="-245"/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</w:pPr>
            <w:proofErr w:type="spellStart"/>
            <w:r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Technicraft</w:t>
            </w:r>
            <w:proofErr w:type="spellEnd"/>
            <w:r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 Projects                                                                                                      </w:t>
            </w:r>
            <w:r w:rsidRPr="00283DEF">
              <w:rPr>
                <w:rFonts w:ascii="Arial" w:hAnsi="Arial" w:cs="Arial"/>
                <w:i/>
                <w:sz w:val="18"/>
                <w:szCs w:val="18"/>
              </w:rPr>
              <w:t>Dec 20</w:t>
            </w:r>
            <w:r w:rsidR="00283DEF">
              <w:rPr>
                <w:rFonts w:ascii="Arial" w:hAnsi="Arial" w:cs="Arial"/>
                <w:i/>
                <w:sz w:val="18"/>
                <w:szCs w:val="18"/>
              </w:rPr>
              <w:t>20</w:t>
            </w:r>
            <w:r w:rsidRPr="00283DEF">
              <w:rPr>
                <w:rFonts w:ascii="Arial" w:hAnsi="Arial" w:cs="Arial"/>
                <w:i/>
                <w:sz w:val="18"/>
                <w:szCs w:val="18"/>
              </w:rPr>
              <w:t xml:space="preserve"> – Dec </w:t>
            </w:r>
            <w:r w:rsidR="00283DEF">
              <w:rPr>
                <w:rFonts w:ascii="Arial" w:hAnsi="Arial" w:cs="Arial"/>
                <w:i/>
                <w:sz w:val="18"/>
                <w:szCs w:val="18"/>
              </w:rPr>
              <w:t>20</w:t>
            </w:r>
            <w:r w:rsidRPr="00283DEF">
              <w:rPr>
                <w:rFonts w:ascii="Arial" w:hAnsi="Arial" w:cs="Arial"/>
                <w:i/>
                <w:sz w:val="18"/>
                <w:szCs w:val="18"/>
              </w:rPr>
              <w:t>21</w:t>
            </w:r>
          </w:p>
          <w:p w14:paraId="7EE59C50" w14:textId="77777777" w:rsidR="00EE7BB8" w:rsidRPr="0038405F" w:rsidRDefault="00EE7BB8" w:rsidP="003A76C6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color w:val="000000"/>
                <w:sz w:val="20"/>
                <w:szCs w:val="20"/>
              </w:rPr>
            </w:pPr>
            <w:r w:rsidRPr="00DB3875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Consultant</w:t>
            </w:r>
          </w:p>
        </w:tc>
      </w:tr>
      <w:tr w:rsidR="00EE7BB8" w:rsidRPr="0080479D" w14:paraId="3549D008" w14:textId="77777777" w:rsidTr="00283DEF">
        <w:trPr>
          <w:trHeight w:val="48"/>
        </w:trPr>
        <w:tc>
          <w:tcPr>
            <w:tcW w:w="1841" w:type="dxa"/>
          </w:tcPr>
          <w:p w14:paraId="3465B948" w14:textId="77777777" w:rsidR="00EE7BB8" w:rsidRPr="0007154C" w:rsidRDefault="00EE7BB8" w:rsidP="003A76C6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7154C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Project Details</w:t>
            </w:r>
          </w:p>
        </w:tc>
        <w:tc>
          <w:tcPr>
            <w:tcW w:w="9040" w:type="dxa"/>
            <w:vAlign w:val="center"/>
          </w:tcPr>
          <w:p w14:paraId="3D81BD59" w14:textId="46E028BC" w:rsidR="00EE7BB8" w:rsidRPr="00D13DE9" w:rsidRDefault="00EE7BB8" w:rsidP="003A76C6">
            <w:pPr>
              <w:pStyle w:val="ListBullet"/>
              <w:numPr>
                <w:ilvl w:val="0"/>
                <w:numId w:val="4"/>
              </w:numPr>
              <w:rPr>
                <w:rFonts w:ascii="Calibri" w:eastAsia="Times New Roman" w:hAnsi="Calibri" w:cs="Calibri"/>
                <w:sz w:val="22"/>
                <w:szCs w:val="32"/>
                <w:lang w:val="en-AE" w:eastAsia="en-AE"/>
              </w:rPr>
            </w:pPr>
            <w:r w:rsidRPr="00D13DE9">
              <w:rPr>
                <w:rFonts w:ascii="Calibri" w:eastAsia="Times New Roman" w:hAnsi="Calibri" w:cs="Calibri"/>
                <w:sz w:val="22"/>
                <w:szCs w:val="32"/>
                <w:lang w:val="en-AE" w:eastAsia="en-AE"/>
              </w:rPr>
              <w:t xml:space="preserve">Worked as </w:t>
            </w:r>
            <w:r w:rsidR="000A0AEB">
              <w:rPr>
                <w:rFonts w:ascii="Calibri" w:eastAsia="Times New Roman" w:hAnsi="Calibri" w:cs="Calibri"/>
                <w:sz w:val="22"/>
                <w:szCs w:val="32"/>
                <w:lang w:val="en-AE" w:eastAsia="en-AE"/>
              </w:rPr>
              <w:t xml:space="preserve">Business Analyst </w:t>
            </w:r>
            <w:r w:rsidRPr="00D13DE9">
              <w:rPr>
                <w:rFonts w:ascii="Calibri" w:eastAsia="Times New Roman" w:hAnsi="Calibri" w:cs="Calibri"/>
                <w:sz w:val="22"/>
                <w:szCs w:val="32"/>
                <w:lang w:val="en-AE" w:eastAsia="en-AE"/>
              </w:rPr>
              <w:t xml:space="preserve">for </w:t>
            </w:r>
            <w:proofErr w:type="spellStart"/>
            <w:r w:rsidRPr="00D13DE9">
              <w:rPr>
                <w:rFonts w:ascii="Calibri" w:eastAsia="Times New Roman" w:hAnsi="Calibri" w:cs="Calibri"/>
                <w:sz w:val="22"/>
                <w:szCs w:val="32"/>
                <w:lang w:val="en-AE" w:eastAsia="en-AE"/>
              </w:rPr>
              <w:t>Technicraft</w:t>
            </w:r>
            <w:proofErr w:type="spellEnd"/>
            <w:r w:rsidRPr="00D13DE9">
              <w:rPr>
                <w:rFonts w:ascii="Calibri" w:eastAsia="Times New Roman" w:hAnsi="Calibri" w:cs="Calibri"/>
                <w:sz w:val="22"/>
                <w:szCs w:val="32"/>
                <w:lang w:val="en-AE" w:eastAsia="en-AE"/>
              </w:rPr>
              <w:t xml:space="preserve"> which provides reliable Solutions for Marine and Industrial fields.</w:t>
            </w:r>
          </w:p>
        </w:tc>
      </w:tr>
      <w:tr w:rsidR="00EE7BB8" w:rsidRPr="00332109" w14:paraId="662C00C3" w14:textId="77777777" w:rsidTr="00283DEF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trHeight w:val="258"/>
        </w:trPr>
        <w:tc>
          <w:tcPr>
            <w:tcW w:w="1841" w:type="dxa"/>
            <w:tcBorders>
              <w:top w:val="nil"/>
              <w:left w:val="nil"/>
              <w:bottom w:val="nil"/>
              <w:right w:val="nil"/>
            </w:tcBorders>
          </w:tcPr>
          <w:p w14:paraId="4012D760" w14:textId="77777777" w:rsidR="00EE7BB8" w:rsidRPr="009F47D9" w:rsidRDefault="00EE7BB8" w:rsidP="003A76C6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9F47D9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Responsibilities</w:t>
            </w:r>
          </w:p>
          <w:p w14:paraId="6BBE8E6E" w14:textId="3086D7D5" w:rsidR="00A67095" w:rsidRPr="00DE555D" w:rsidRDefault="00A67095" w:rsidP="003A76C6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0"/>
                <w:szCs w:val="20"/>
              </w:rPr>
            </w:pPr>
          </w:p>
        </w:tc>
        <w:tc>
          <w:tcPr>
            <w:tcW w:w="9040" w:type="dxa"/>
            <w:tcBorders>
              <w:top w:val="nil"/>
              <w:left w:val="nil"/>
              <w:bottom w:val="nil"/>
              <w:right w:val="nil"/>
            </w:tcBorders>
            <w:vAlign w:val="center"/>
          </w:tcPr>
          <w:p w14:paraId="250707C4" w14:textId="737D56EA" w:rsidR="00D13DE9" w:rsidRPr="00B718DA" w:rsidRDefault="00D13DE9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B718D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lastRenderedPageBreak/>
              <w:t>Worked closely with client to map the web portals/Mobile site</w:t>
            </w:r>
            <w:r w:rsidR="00B73B0C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.</w:t>
            </w:r>
          </w:p>
          <w:p w14:paraId="19C1ADF1" w14:textId="2A7C32D0" w:rsidR="00D13DE9" w:rsidRDefault="00D13DE9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B718D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lastRenderedPageBreak/>
              <w:t>Created workflows to demonstrate the business process.</w:t>
            </w:r>
          </w:p>
          <w:p w14:paraId="79B62D4D" w14:textId="0964FCE2" w:rsidR="00B73B0C" w:rsidRPr="00B718DA" w:rsidRDefault="00B73B0C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Collaborated with UX team to strategies designing and content of products.</w:t>
            </w:r>
          </w:p>
          <w:p w14:paraId="09CE423E" w14:textId="0B258647" w:rsidR="00B73B0C" w:rsidRDefault="00B73B0C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Act as</w:t>
            </w:r>
            <w:r w:rsidR="00F135F4"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an</w:t>
            </w:r>
            <w:r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information</w:t>
            </w:r>
            <w:r w:rsidR="00F135F4"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source and </w:t>
            </w:r>
            <w:r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bridge between </w:t>
            </w:r>
            <w:proofErr w:type="spellStart"/>
            <w:r w:rsidR="00F135F4"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between</w:t>
            </w:r>
            <w:proofErr w:type="spellEnd"/>
            <w:r w:rsidR="00F135F4"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different teams (</w:t>
            </w:r>
            <w:r w:rsidR="00696C01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IT</w:t>
            </w:r>
            <w:r w:rsidR="00F135F4"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/ QA/</w:t>
            </w:r>
            <w:r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stakeholders</w:t>
            </w:r>
            <w:r w:rsidR="00F135F4" w:rsidRPr="00F135F4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)</w:t>
            </w:r>
          </w:p>
          <w:p w14:paraId="04C492C5" w14:textId="2EFC31AC" w:rsidR="00D13DE9" w:rsidRDefault="00D13DE9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9D6193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Preparing and hosting the Review meetings, demonstrating what was ‘Done’ and what wasn’t ‘Done’, getting feedback from the key </w:t>
            </w:r>
            <w:proofErr w:type="gramStart"/>
            <w:r w:rsidRPr="009D6193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stakeholders</w:t>
            </w:r>
            <w:proofErr w:type="gramEnd"/>
            <w:r w:rsidRPr="009D6193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and collaborating on the next steps to be taken in order to optimize the value</w:t>
            </w: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.</w:t>
            </w:r>
          </w:p>
          <w:p w14:paraId="1C0A5101" w14:textId="57F6BF01" w:rsidR="00B73B0C" w:rsidRDefault="00B73B0C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B718D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Worked collaboratively with IT development teams to facilitate proper requirements and most implemented with high quality standards.</w:t>
            </w:r>
          </w:p>
          <w:p w14:paraId="138A482D" w14:textId="1A7839C2" w:rsidR="00F03B8F" w:rsidRPr="00F03B8F" w:rsidRDefault="00F03B8F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F03B8F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Supported and </w:t>
            </w:r>
            <w:proofErr w:type="spellStart"/>
            <w:r w:rsidRPr="00F03B8F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c</w:t>
            </w:r>
            <w:r w:rsidRPr="00DF0868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o-ordinate</w:t>
            </w:r>
            <w:r w:rsidRPr="00F03B8F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d</w:t>
            </w:r>
            <w:proofErr w:type="spellEnd"/>
            <w:r w:rsidRPr="00F03B8F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to User Acceptance Testing (UAT)plan/ test cases and execution a per the UAT design, timelines, with proper quality Assurance and </w:t>
            </w:r>
            <w:r w:rsidRPr="00DF0868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is in line with the customer's specific environment</w:t>
            </w:r>
          </w:p>
          <w:p w14:paraId="043F3C01" w14:textId="77777777" w:rsidR="00D13DE9" w:rsidRPr="00247600" w:rsidRDefault="00D13DE9" w:rsidP="00F03B8F">
            <w:pPr>
              <w:pStyle w:val="ListBullet"/>
              <w:numPr>
                <w:ilvl w:val="0"/>
                <w:numId w:val="4"/>
              </w:numPr>
              <w:spacing w:after="0"/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B718D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Reviewed Product implementation and suggested new changes</w:t>
            </w:r>
            <w:r w:rsidRPr="00247600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.</w:t>
            </w:r>
          </w:p>
          <w:p w14:paraId="08ED9AD4" w14:textId="77777777" w:rsidR="00D13DE9" w:rsidRPr="00793C6A" w:rsidRDefault="00D13DE9" w:rsidP="00F03B8F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793C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Successfully Completed Web portal in time with Quality check.</w:t>
            </w:r>
          </w:p>
          <w:p w14:paraId="1FC1BAE7" w14:textId="78CD058D" w:rsidR="007C7022" w:rsidRPr="00D13DE9" w:rsidRDefault="007C7022" w:rsidP="00793C6A">
            <w:pPr>
              <w:pStyle w:val="ListBullet"/>
              <w:numPr>
                <w:ilvl w:val="0"/>
                <w:numId w:val="0"/>
              </w:numPr>
              <w:spacing w:after="0" w:line="276" w:lineRule="auto"/>
              <w:ind w:left="360"/>
              <w:rPr>
                <w:rFonts w:ascii="Calibri" w:eastAsia="Times New Roman" w:hAnsi="Calibri" w:cs="Calibri"/>
                <w:sz w:val="22"/>
                <w:szCs w:val="32"/>
                <w:lang w:val="en-AE" w:eastAsia="en-AE"/>
              </w:rPr>
            </w:pPr>
          </w:p>
        </w:tc>
      </w:tr>
    </w:tbl>
    <w:p w14:paraId="1FB6583A" w14:textId="2DDD6547" w:rsidR="00EE7BB8" w:rsidRDefault="00000000" w:rsidP="009B2072">
      <w:pPr>
        <w:pStyle w:val="YearandName"/>
        <w:spacing w:before="0" w:after="0"/>
        <w:rPr>
          <w:rFonts w:ascii="Arial" w:hAnsi="Arial" w:cs="Arial"/>
          <w:i/>
        </w:rPr>
      </w:pPr>
      <w:r>
        <w:rPr>
          <w:rFonts w:asciiTheme="minorHAnsi" w:hAnsiTheme="minorHAnsi" w:cstheme="minorHAnsi"/>
        </w:rPr>
        <w:lastRenderedPageBreak/>
        <w:pict w14:anchorId="316376EC">
          <v:rect id="_x0000_i1025" style="width:0;height:0" o:hralign="center" o:hrstd="t" o:hr="t" fillcolor="#a0a0a0" stroked="f"/>
        </w:pict>
      </w:r>
    </w:p>
    <w:p w14:paraId="78186846" w14:textId="74F96C22" w:rsidR="009F7B1D" w:rsidRDefault="009F7B1D" w:rsidP="00283DEF">
      <w:pPr>
        <w:pStyle w:val="YearandName"/>
        <w:spacing w:after="0"/>
        <w:ind w:right="-115"/>
        <w:rPr>
          <w:rFonts w:ascii="ZF Sans" w:hAnsi="ZF Sans" w:cs="Arial"/>
          <w:sz w:val="20"/>
          <w:szCs w:val="20"/>
        </w:rPr>
      </w:pPr>
      <w:r w:rsidRPr="00C133A6">
        <w:rPr>
          <w:rFonts w:ascii="Arial" w:hAnsi="Arial" w:cs="Arial"/>
          <w:i/>
        </w:rPr>
        <w:t>Etisalat</w:t>
      </w:r>
      <w:r>
        <w:rPr>
          <w:rFonts w:ascii="ZF Sans" w:hAnsi="ZF Sans"/>
        </w:rPr>
        <w:tab/>
      </w:r>
      <w:r>
        <w:rPr>
          <w:rFonts w:ascii="ZF Sans" w:hAnsi="ZF Sans"/>
        </w:rPr>
        <w:tab/>
      </w:r>
      <w:r>
        <w:rPr>
          <w:rFonts w:ascii="ZF Sans" w:hAnsi="ZF Sans"/>
        </w:rPr>
        <w:tab/>
      </w:r>
      <w:r>
        <w:rPr>
          <w:rFonts w:ascii="ZF Sans" w:hAnsi="ZF Sans"/>
        </w:rPr>
        <w:tab/>
      </w:r>
      <w:r>
        <w:rPr>
          <w:rFonts w:ascii="ZF Sans" w:hAnsi="ZF Sans"/>
        </w:rPr>
        <w:tab/>
      </w:r>
      <w:r>
        <w:rPr>
          <w:rFonts w:ascii="ZF Sans" w:hAnsi="ZF Sans"/>
        </w:rPr>
        <w:tab/>
        <w:t xml:space="preserve">                  </w:t>
      </w:r>
      <w:r w:rsidR="008A2EE3">
        <w:rPr>
          <w:rFonts w:ascii="ZF Sans" w:hAnsi="ZF Sans"/>
        </w:rPr>
        <w:tab/>
      </w:r>
      <w:r w:rsidR="008A2EE3">
        <w:rPr>
          <w:rFonts w:ascii="ZF Sans" w:hAnsi="ZF Sans"/>
        </w:rPr>
        <w:tab/>
      </w:r>
      <w:r w:rsidR="002D7722">
        <w:rPr>
          <w:rFonts w:ascii="ZF Sans" w:hAnsi="ZF Sans"/>
        </w:rPr>
        <w:t xml:space="preserve">                     </w:t>
      </w:r>
      <w:r w:rsidR="00C133A6">
        <w:rPr>
          <w:rFonts w:ascii="ZF Sans" w:hAnsi="ZF Sans"/>
        </w:rPr>
        <w:t xml:space="preserve">         </w:t>
      </w:r>
      <w:r w:rsidRPr="00C133A6">
        <w:rPr>
          <w:rFonts w:ascii="Arial" w:hAnsi="Arial" w:cs="Arial"/>
          <w:i/>
          <w:sz w:val="18"/>
          <w:szCs w:val="18"/>
        </w:rPr>
        <w:t xml:space="preserve">Dec’2017 – </w:t>
      </w:r>
      <w:r w:rsidR="003E1C2F" w:rsidRPr="00C133A6">
        <w:rPr>
          <w:rFonts w:ascii="Arial" w:hAnsi="Arial" w:cs="Arial"/>
          <w:i/>
          <w:sz w:val="18"/>
          <w:szCs w:val="18"/>
        </w:rPr>
        <w:t>Feb 2020</w:t>
      </w:r>
    </w:p>
    <w:tbl>
      <w:tblPr>
        <w:tblStyle w:val="TableGrid"/>
        <w:tblW w:w="11101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602"/>
        <w:gridCol w:w="184"/>
        <w:gridCol w:w="9315"/>
      </w:tblGrid>
      <w:tr w:rsidR="00A32905" w:rsidRPr="00DE555D" w14:paraId="30A71D5F" w14:textId="77777777" w:rsidTr="00055635">
        <w:trPr>
          <w:trHeight w:val="463"/>
        </w:trPr>
        <w:tc>
          <w:tcPr>
            <w:tcW w:w="1786" w:type="dxa"/>
            <w:gridSpan w:val="2"/>
          </w:tcPr>
          <w:p w14:paraId="5B654B66" w14:textId="77777777" w:rsidR="00A32905" w:rsidRPr="0007154C" w:rsidRDefault="00375900" w:rsidP="00C873A4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7154C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Project</w:t>
            </w:r>
          </w:p>
          <w:p w14:paraId="580A7F90" w14:textId="77777777" w:rsidR="00A32905" w:rsidRPr="0007154C" w:rsidRDefault="00A32905" w:rsidP="00C873A4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7154C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Role</w:t>
            </w:r>
          </w:p>
        </w:tc>
        <w:tc>
          <w:tcPr>
            <w:tcW w:w="9315" w:type="dxa"/>
          </w:tcPr>
          <w:p w14:paraId="25CCACA7" w14:textId="5858F2BD" w:rsidR="00A32905" w:rsidRPr="0007154C" w:rsidRDefault="00B719E6" w:rsidP="00C873A4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</w:pPr>
            <w:r w:rsidRPr="0007154C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Etisalat Digital Services</w:t>
            </w:r>
            <w:r w:rsidR="00C35243" w:rsidRPr="0007154C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 </w:t>
            </w:r>
            <w:r w:rsidR="00D069A7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–</w:t>
            </w:r>
            <w:r w:rsidRPr="0007154C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 Consumer</w:t>
            </w:r>
            <w:r w:rsidR="00D069A7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 </w:t>
            </w:r>
            <w:r w:rsidR="00A04A44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–</w:t>
            </w:r>
            <w:r w:rsidR="00D069A7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 Telecom</w:t>
            </w:r>
          </w:p>
          <w:p w14:paraId="38084761" w14:textId="77777777" w:rsidR="00A32905" w:rsidRPr="0038405F" w:rsidRDefault="00564712" w:rsidP="00C873A4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color w:val="000000"/>
                <w:sz w:val="20"/>
                <w:szCs w:val="20"/>
              </w:rPr>
            </w:pPr>
            <w:r w:rsidRPr="009F47D9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Consultant</w:t>
            </w:r>
          </w:p>
        </w:tc>
      </w:tr>
      <w:tr w:rsidR="00A32905" w:rsidRPr="00DE555D" w14:paraId="4A379631" w14:textId="77777777" w:rsidTr="00055635">
        <w:trPr>
          <w:trHeight w:val="431"/>
        </w:trPr>
        <w:tc>
          <w:tcPr>
            <w:tcW w:w="1602" w:type="dxa"/>
          </w:tcPr>
          <w:p w14:paraId="02BF5DBE" w14:textId="77777777" w:rsidR="00A32905" w:rsidRPr="0007154C" w:rsidRDefault="00A32905" w:rsidP="00C873A4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7154C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Project Details</w:t>
            </w:r>
          </w:p>
        </w:tc>
        <w:tc>
          <w:tcPr>
            <w:tcW w:w="9498" w:type="dxa"/>
            <w:gridSpan w:val="2"/>
          </w:tcPr>
          <w:p w14:paraId="6AE765C1" w14:textId="32A16922" w:rsidR="004271C3" w:rsidRPr="002C660F" w:rsidRDefault="009E7212" w:rsidP="00793C6A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Arial" w:eastAsiaTheme="minorHAnsi" w:hAnsi="Arial" w:cs="Arial"/>
                <w:color w:val="222222"/>
                <w:sz w:val="18"/>
                <w:szCs w:val="18"/>
                <w:shd w:val="clear" w:color="auto" w:fill="FFFFFF"/>
                <w:lang w:val="en-IN" w:eastAsia="en-US"/>
              </w:rPr>
            </w:pPr>
            <w:r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Work</w:t>
            </w:r>
            <w:r w:rsidR="002D7722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ed</w:t>
            </w:r>
            <w:r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as</w:t>
            </w:r>
            <w:r w:rsidR="00EE7BB8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</w:t>
            </w:r>
            <w:r w:rsidR="00AE6349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Business </w:t>
            </w:r>
            <w:proofErr w:type="spellStart"/>
            <w:r w:rsidR="00AE6349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Anlayst</w:t>
            </w:r>
            <w:proofErr w:type="spellEnd"/>
            <w:r w:rsidR="00EA31BC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under </w:t>
            </w:r>
            <w:r w:rsidR="005C712A" w:rsidRPr="00793C6A">
              <w:rPr>
                <w:rFonts w:ascii="Tahoma" w:eastAsiaTheme="minorHAnsi" w:hAnsi="Tahoma" w:cs="Tahoma"/>
                <w:b/>
                <w:bCs/>
                <w:sz w:val="20"/>
                <w:szCs w:val="22"/>
                <w:lang w:val="en-US" w:eastAsia="en-US"/>
              </w:rPr>
              <w:t xml:space="preserve">Digital </w:t>
            </w:r>
            <w:r w:rsidR="00EA31BC" w:rsidRPr="00793C6A">
              <w:rPr>
                <w:rFonts w:ascii="Tahoma" w:eastAsiaTheme="minorHAnsi" w:hAnsi="Tahoma" w:cs="Tahoma"/>
                <w:b/>
                <w:bCs/>
                <w:sz w:val="20"/>
                <w:szCs w:val="22"/>
                <w:lang w:val="en-US" w:eastAsia="en-US"/>
              </w:rPr>
              <w:t>Product Development Marketing</w:t>
            </w:r>
            <w:r w:rsidR="00EA31BC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team which includes</w:t>
            </w:r>
            <w:r w:rsidR="00C873A4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smart </w:t>
            </w:r>
            <w:r w:rsidR="005E4C19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E</w:t>
            </w:r>
            <w:r w:rsidR="00156325" w:rsidRP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-Commerce</w:t>
            </w:r>
            <w:r w:rsidR="00156325">
              <w:rPr>
                <w:rFonts w:ascii="Noto Sans" w:hAnsi="Noto Sans" w:cs="Noto Sans"/>
                <w:color w:val="000000"/>
                <w:sz w:val="21"/>
                <w:szCs w:val="21"/>
              </w:rPr>
              <w:t xml:space="preserve"> </w:t>
            </w:r>
            <w:r w:rsidR="00C34E75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projects </w:t>
            </w:r>
            <w:r w:rsidR="00C873A4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(</w:t>
            </w:r>
            <w:r w:rsidR="00997D03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Website,</w:t>
            </w:r>
            <w:r w:rsidR="00C34E75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mobile app</w:t>
            </w:r>
            <w:r w:rsidR="00EA31BC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), </w:t>
            </w:r>
            <w:r w:rsidR="00F135F4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Loyalty system</w:t>
            </w:r>
            <w:r w:rsidR="000C0CA8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,</w:t>
            </w:r>
            <w:r w:rsidR="00B3791E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</w:t>
            </w:r>
            <w:r w:rsidR="009B2072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re</w:t>
            </w:r>
            <w:r w:rsidR="00EA31BC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sponsible for process flow implementation of new </w:t>
            </w:r>
            <w:r w:rsidR="00B719E6"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Products.</w:t>
            </w:r>
          </w:p>
        </w:tc>
      </w:tr>
      <w:tr w:rsidR="007C7022" w:rsidRPr="00DE555D" w14:paraId="105B3DC4" w14:textId="77777777" w:rsidTr="00055635">
        <w:trPr>
          <w:trHeight w:val="431"/>
        </w:trPr>
        <w:tc>
          <w:tcPr>
            <w:tcW w:w="1602" w:type="dxa"/>
          </w:tcPr>
          <w:p w14:paraId="18159A6B" w14:textId="77777777" w:rsidR="007C7022" w:rsidRPr="007C7022" w:rsidRDefault="007C7022" w:rsidP="007C7022">
            <w:pPr>
              <w:rPr>
                <w:rFonts w:asciiTheme="minorHAnsi" w:eastAsia="Gill Sans MT" w:hAnsiTheme="minorHAnsi" w:cstheme="minorHAnsi"/>
                <w:color w:val="000000"/>
                <w:sz w:val="22"/>
                <w:szCs w:val="22"/>
                <w:lang w:eastAsia="ja-JP"/>
              </w:rPr>
            </w:pPr>
            <w:r w:rsidRPr="007C7022">
              <w:rPr>
                <w:rFonts w:asciiTheme="minorHAnsi" w:eastAsia="Gill Sans MT" w:hAnsiTheme="minorHAnsi" w:cstheme="minorHAnsi"/>
                <w:color w:val="000000"/>
                <w:sz w:val="22"/>
                <w:szCs w:val="22"/>
                <w:lang w:eastAsia="ja-JP"/>
              </w:rPr>
              <w:t>Responsibilities</w:t>
            </w:r>
          </w:p>
          <w:p w14:paraId="4E0F9391" w14:textId="77777777" w:rsidR="007C7022" w:rsidRPr="0007154C" w:rsidRDefault="007C7022" w:rsidP="00C873A4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</w:p>
        </w:tc>
        <w:tc>
          <w:tcPr>
            <w:tcW w:w="9498" w:type="dxa"/>
            <w:gridSpan w:val="2"/>
          </w:tcPr>
          <w:p w14:paraId="4ED54DEA" w14:textId="5795CC0C" w:rsidR="000C0CA8" w:rsidRDefault="000C0CA8" w:rsidP="004C1CA2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 w:rsidRPr="000C0CA8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Worked closely with digital</w:t>
            </w:r>
            <w:r w:rsidR="005E4C19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/retail</w:t>
            </w:r>
            <w:r w:rsidRPr="000C0CA8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customer experience team on road map of Etisalat UAE Mobile App and web portals in agile methodology</w:t>
            </w:r>
            <w:r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.</w:t>
            </w:r>
          </w:p>
          <w:p w14:paraId="3278643D" w14:textId="61367118" w:rsidR="008D1275" w:rsidRPr="00156325" w:rsidRDefault="00793C6A" w:rsidP="004C1CA2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Arial" w:eastAsiaTheme="minorHAnsi" w:hAnsi="Arial" w:cs="Arial"/>
                <w:color w:val="222222"/>
                <w:sz w:val="18"/>
                <w:szCs w:val="18"/>
                <w:shd w:val="clear" w:color="auto" w:fill="FFFFFF"/>
                <w:lang w:val="en-IN" w:eastAsia="en-US"/>
              </w:rPr>
            </w:pPr>
            <w:r w:rsidRP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Understanding Workshops</w:t>
            </w:r>
            <w:r w:rsidR="00E610A9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/</w:t>
            </w:r>
            <w:r w:rsidR="00E610A9">
              <w:rPr>
                <w:rFonts w:ascii="Arial" w:hAnsi="Arial" w:cs="Arial"/>
                <w:sz w:val="21"/>
                <w:szCs w:val="21"/>
                <w:shd w:val="clear" w:color="auto" w:fill="FFFFFF"/>
              </w:rPr>
              <w:t xml:space="preserve"> walk-</w:t>
            </w:r>
            <w:proofErr w:type="spellStart"/>
            <w:r w:rsidR="00E610A9">
              <w:rPr>
                <w:rFonts w:ascii="Arial" w:hAnsi="Arial" w:cs="Arial"/>
                <w:sz w:val="21"/>
                <w:szCs w:val="21"/>
                <w:shd w:val="clear" w:color="auto" w:fill="FFFFFF"/>
              </w:rPr>
              <w:t>through</w:t>
            </w:r>
            <w:proofErr w:type="spellEnd"/>
            <w:r w:rsidR="00E610A9">
              <w:rPr>
                <w:rFonts w:ascii="Arial" w:hAnsi="Arial" w:cs="Arial"/>
                <w:sz w:val="21"/>
                <w:szCs w:val="21"/>
                <w:shd w:val="clear" w:color="auto" w:fill="FFFFFF"/>
              </w:rPr>
              <w:t xml:space="preserve"> </w:t>
            </w:r>
            <w:r w:rsidRP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with Stakeholders</w:t>
            </w:r>
            <w:r w:rsid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and e</w:t>
            </w:r>
            <w:r w:rsidR="008D1275" w:rsidRP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ffective coordination with product manager, architect to make product</w:t>
            </w:r>
            <w:r w:rsidR="008D1275" w:rsidRPr="00156325">
              <w:rPr>
                <w:rFonts w:ascii="Arial" w:eastAsiaTheme="minorHAnsi" w:hAnsi="Arial" w:cs="Arial"/>
                <w:color w:val="222222"/>
                <w:sz w:val="18"/>
                <w:szCs w:val="18"/>
                <w:shd w:val="clear" w:color="auto" w:fill="FFFFFF"/>
                <w:lang w:val="en-IN" w:eastAsia="en-US"/>
              </w:rPr>
              <w:t xml:space="preserve"> </w:t>
            </w:r>
            <w:r w:rsidR="008D1275" w:rsidRP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decision/</w:t>
            </w:r>
            <w:r w:rsid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prioritized a</w:t>
            </w:r>
            <w:r w:rsidR="008D1275" w:rsidRPr="0015632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nd proposed solution to facilitate final product</w:t>
            </w:r>
            <w:r w:rsidR="008D1275" w:rsidRPr="00156325">
              <w:rPr>
                <w:rFonts w:ascii="Arial" w:eastAsiaTheme="minorHAnsi" w:hAnsi="Arial" w:cs="Arial"/>
                <w:color w:val="222222"/>
                <w:sz w:val="18"/>
                <w:szCs w:val="18"/>
                <w:shd w:val="clear" w:color="auto" w:fill="FFFFFF"/>
                <w:lang w:val="en-IN" w:eastAsia="en-US"/>
              </w:rPr>
              <w:t>.</w:t>
            </w:r>
          </w:p>
          <w:p w14:paraId="07BEA332" w14:textId="302E83AE" w:rsidR="008377E3" w:rsidRDefault="005A1401" w:rsidP="004C1CA2">
            <w:pPr>
              <w:pStyle w:val="ListBullet"/>
              <w:numPr>
                <w:ilvl w:val="0"/>
                <w:numId w:val="4"/>
              </w:numPr>
              <w:spacing w:line="276" w:lineRule="auto"/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5A1401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Worked with the stakeholders</w:t>
            </w:r>
            <w:r w:rsidR="005E4C19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/ POs to</w:t>
            </w:r>
            <w:r w:rsidRPr="005A1401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gather business requirements and create user stories</w:t>
            </w:r>
            <w:r w:rsidR="005E4C19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</w:t>
            </w:r>
            <w:r w:rsidRPr="005A1401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/use cases get the </w:t>
            </w:r>
            <w:r w:rsidR="005E4C19" w:rsidRPr="005E4C19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sign off</w:t>
            </w:r>
            <w:r w:rsidR="005E4C19">
              <w:rPr>
                <w:rFonts w:ascii="Calibri" w:hAnsi="Calibri" w:cs="Calibri"/>
                <w:color w:val="222222"/>
                <w:sz w:val="22"/>
                <w:szCs w:val="22"/>
                <w:shd w:val="clear" w:color="auto" w:fill="FFFFFF"/>
              </w:rPr>
              <w:t xml:space="preserve"> </w:t>
            </w:r>
            <w:r w:rsidRPr="005A1401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by stakeholders</w:t>
            </w:r>
            <w:r w:rsidR="005E4C19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/ PO</w:t>
            </w:r>
            <w:r w:rsidRPr="005A1401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. </w:t>
            </w:r>
          </w:p>
          <w:p w14:paraId="606FFCA1" w14:textId="77777777" w:rsidR="008377E3" w:rsidRPr="008377E3" w:rsidRDefault="005A1401" w:rsidP="004C1CA2">
            <w:pPr>
              <w:pStyle w:val="ListBullet"/>
              <w:numPr>
                <w:ilvl w:val="0"/>
                <w:numId w:val="4"/>
              </w:numPr>
              <w:spacing w:after="0" w:line="276" w:lineRule="auto"/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8377E3">
              <w:rPr>
                <w:rFonts w:ascii="Tahoma" w:hAnsi="Tahoma" w:cs="Tahoma"/>
                <w:szCs w:val="22"/>
              </w:rPr>
              <w:t>Documented functional requirements, change management, process model related to ensure requirements completely captured.</w:t>
            </w:r>
            <w:r w:rsidR="008377E3" w:rsidRPr="008377E3">
              <w:rPr>
                <w:rFonts w:ascii="Tahoma" w:hAnsi="Tahoma" w:cs="Tahoma"/>
                <w:szCs w:val="22"/>
              </w:rPr>
              <w:t xml:space="preserve"> </w:t>
            </w:r>
          </w:p>
          <w:p w14:paraId="7F95B248" w14:textId="3E72C8B8" w:rsidR="007D72B8" w:rsidRPr="007D72B8" w:rsidRDefault="00793C6A" w:rsidP="004C1CA2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</w:pPr>
            <w:r w:rsidRP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 xml:space="preserve">Collaboration with UI/UX </w:t>
            </w:r>
            <w:r w:rsidR="00AE6349" w:rsidRP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>design</w:t>
            </w:r>
            <w:r w:rsidRP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 xml:space="preserve"> Team </w:t>
            </w:r>
            <w:proofErr w:type="gramStart"/>
            <w:r w:rsidRP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>in order to</w:t>
            </w:r>
            <w:proofErr w:type="gramEnd"/>
            <w:r w:rsidRP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 xml:space="preserve"> create the perfect User Experience for features and content in the Product</w:t>
            </w:r>
            <w:r w:rsidR="007D72B8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 xml:space="preserve"> and acted as Product owner in Agile based environment.</w:t>
            </w:r>
          </w:p>
          <w:p w14:paraId="684023B6" w14:textId="77777777" w:rsidR="00055635" w:rsidRPr="00055635" w:rsidRDefault="00793C6A" w:rsidP="004C1CA2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 w:rsidRP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 xml:space="preserve">Creation of User Stories and Acceptance Criteria in Jira according to the Team Definition of </w:t>
            </w:r>
            <w:proofErr w:type="gramStart"/>
            <w:r w:rsidRP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 xml:space="preserve">Ready </w:t>
            </w:r>
            <w:r w:rsidR="00055635">
              <w:rPr>
                <w:rFonts w:ascii="Tahoma" w:eastAsia="Gill Sans MT" w:hAnsi="Tahoma" w:cs="Tahoma"/>
                <w:color w:val="000000"/>
                <w:sz w:val="20"/>
                <w:szCs w:val="22"/>
                <w:lang w:val="en-US" w:eastAsia="ja-JP"/>
              </w:rPr>
              <w:t>.</w:t>
            </w:r>
            <w:proofErr w:type="gramEnd"/>
          </w:p>
          <w:p w14:paraId="2F1AC0D4" w14:textId="6B0CBBF6" w:rsidR="00793C6A" w:rsidRPr="00793C6A" w:rsidRDefault="009238CB" w:rsidP="004C1CA2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Following scrum and its activities sprint plan, refinement, </w:t>
            </w:r>
            <w:r w:rsidR="004C1CA2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daily </w:t>
            </w:r>
            <w:r w:rsidR="008D127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standups, retrospectives, reviews.</w:t>
            </w:r>
          </w:p>
          <w:p w14:paraId="469D01CF" w14:textId="4A62E6AC" w:rsidR="00540BDC" w:rsidRPr="00793C6A" w:rsidRDefault="00540BDC" w:rsidP="004C1CA2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 w:rsidRPr="00F03B8F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Responsible for product requirements review and validation, traceability matrix, review use cases by SIT, review and manage UAT activities until product launch</w:t>
            </w:r>
            <w:r w:rsidR="00F03B8F" w:rsidRPr="00F03B8F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, post implementation.</w:t>
            </w:r>
          </w:p>
        </w:tc>
      </w:tr>
    </w:tbl>
    <w:p w14:paraId="4C5D08AA" w14:textId="09B6AEC2" w:rsidR="00752B78" w:rsidRDefault="00000000" w:rsidP="00E132AF">
      <w:pPr>
        <w:pStyle w:val="YearandName"/>
        <w:spacing w:after="0"/>
        <w:rPr>
          <w:rFonts w:ascii="Arial" w:hAnsi="Arial" w:cs="Arial"/>
          <w:i/>
        </w:rPr>
      </w:pPr>
      <w:r>
        <w:rPr>
          <w:rFonts w:asciiTheme="minorHAnsi" w:hAnsiTheme="minorHAnsi" w:cstheme="minorHAnsi"/>
        </w:rPr>
        <w:pict w14:anchorId="15AF9B1D">
          <v:rect id="_x0000_i1026" style="width:0;height:0" o:hralign="center" o:hrstd="t" o:hr="t" fillcolor="#a0a0a0" stroked="f"/>
        </w:pict>
      </w:r>
    </w:p>
    <w:p w14:paraId="5BB4CE28" w14:textId="52D4E4DE" w:rsidR="00E132AF" w:rsidRPr="001B03B7" w:rsidRDefault="006A3534" w:rsidP="00E132AF">
      <w:pPr>
        <w:pStyle w:val="YearandName"/>
        <w:spacing w:after="0"/>
        <w:rPr>
          <w:rFonts w:ascii="ZF Sans" w:hAnsi="ZF Sans"/>
          <w:i/>
        </w:rPr>
      </w:pPr>
      <w:r w:rsidRPr="00C133A6">
        <w:rPr>
          <w:rFonts w:ascii="Arial" w:hAnsi="Arial" w:cs="Arial"/>
          <w:i/>
        </w:rPr>
        <w:t>Capgemini Pvt Ltd</w:t>
      </w:r>
      <w:r w:rsidR="00E132AF" w:rsidRPr="008D0AF5">
        <w:rPr>
          <w:rFonts w:ascii="ZF Sans" w:hAnsi="ZF Sans"/>
        </w:rPr>
        <w:tab/>
      </w:r>
      <w:r w:rsidR="00E132AF" w:rsidRPr="008D0AF5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>
        <w:rPr>
          <w:rFonts w:ascii="ZF Sans" w:hAnsi="ZF Sans"/>
        </w:rPr>
        <w:t xml:space="preserve">                  </w:t>
      </w:r>
      <w:r w:rsidR="00E132AF" w:rsidRPr="00C133A6">
        <w:rPr>
          <w:rFonts w:ascii="Arial" w:hAnsi="Arial" w:cs="Arial"/>
          <w:i/>
          <w:sz w:val="18"/>
          <w:szCs w:val="18"/>
        </w:rPr>
        <w:t>Dec’2011 – Jul’2013</w:t>
      </w:r>
    </w:p>
    <w:p w14:paraId="4255C4A0" w14:textId="77777777" w:rsidR="0076248D" w:rsidRPr="007C7022" w:rsidRDefault="0076248D" w:rsidP="00E132AF">
      <w:pPr>
        <w:pStyle w:val="YearandName"/>
        <w:spacing w:after="0"/>
        <w:rPr>
          <w:rFonts w:ascii="ZF Sans" w:hAnsi="ZF Sans" w:cs="Arial"/>
          <w:sz w:val="4"/>
          <w:szCs w:val="4"/>
        </w:rPr>
      </w:pPr>
    </w:p>
    <w:tbl>
      <w:tblPr>
        <w:tblStyle w:val="TableGrid"/>
        <w:tblW w:w="10908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957"/>
        <w:gridCol w:w="8951"/>
      </w:tblGrid>
      <w:tr w:rsidR="008D0AF5" w14:paraId="65A7B5F0" w14:textId="77777777" w:rsidTr="002D7722">
        <w:tc>
          <w:tcPr>
            <w:tcW w:w="1957" w:type="dxa"/>
          </w:tcPr>
          <w:p w14:paraId="556F7F97" w14:textId="092E67F8" w:rsidR="008D0AF5" w:rsidRPr="000968EE" w:rsidRDefault="002D7722" w:rsidP="006A3534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Project</w:t>
            </w:r>
          </w:p>
          <w:p w14:paraId="317E99F3" w14:textId="77777777" w:rsidR="006A3534" w:rsidRPr="000968EE" w:rsidRDefault="006A3534" w:rsidP="002D7722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Role</w:t>
            </w:r>
          </w:p>
        </w:tc>
        <w:tc>
          <w:tcPr>
            <w:tcW w:w="8951" w:type="dxa"/>
          </w:tcPr>
          <w:p w14:paraId="60E4CDCD" w14:textId="77777777" w:rsidR="008D0AF5" w:rsidRPr="000968EE" w:rsidRDefault="00E132AF" w:rsidP="006A3534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Farmers Insurance Group </w:t>
            </w:r>
            <w:r w:rsidR="006A3534" w:rsidRPr="000968EE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–</w:t>
            </w:r>
            <w:r w:rsidRPr="000968EE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 USA</w:t>
            </w:r>
          </w:p>
          <w:p w14:paraId="44B81919" w14:textId="7EA66568" w:rsidR="006A3534" w:rsidRPr="00C133A6" w:rsidRDefault="00C34E75" w:rsidP="006A3534">
            <w:pPr>
              <w:pStyle w:val="YearandName"/>
              <w:spacing w:after="0" w:line="276" w:lineRule="auto"/>
              <w:rPr>
                <w:rFonts w:ascii="Arial" w:hAnsi="Arial" w:cs="Arial"/>
                <w:color w:val="4F81BD" w:themeColor="accent1"/>
                <w:sz w:val="18"/>
                <w:szCs w:val="18"/>
              </w:rPr>
            </w:pPr>
            <w:r w:rsidRPr="000968EE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Consultant </w:t>
            </w:r>
            <w:r w:rsidR="00A04A44" w:rsidRPr="000968EE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–</w:t>
            </w:r>
            <w:r w:rsidRPr="000968EE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 xml:space="preserve"> Analyst</w:t>
            </w:r>
          </w:p>
        </w:tc>
      </w:tr>
      <w:tr w:rsidR="008D0AF5" w14:paraId="6879A03F" w14:textId="77777777" w:rsidTr="002D7722">
        <w:tc>
          <w:tcPr>
            <w:tcW w:w="1957" w:type="dxa"/>
          </w:tcPr>
          <w:p w14:paraId="111E6938" w14:textId="77777777" w:rsidR="008D0AF5" w:rsidRPr="000968EE" w:rsidRDefault="00E132AF" w:rsidP="000968EE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Responsibilities</w:t>
            </w:r>
          </w:p>
        </w:tc>
        <w:tc>
          <w:tcPr>
            <w:tcW w:w="8951" w:type="dxa"/>
          </w:tcPr>
          <w:p w14:paraId="49E5F401" w14:textId="77777777" w:rsidR="00793C6A" w:rsidRPr="004E556A" w:rsidRDefault="00793C6A" w:rsidP="00540BDC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Worked as team Lead in Agile implementation.</w:t>
            </w:r>
          </w:p>
          <w:p w14:paraId="15CEB058" w14:textId="407EE88F" w:rsidR="00793C6A" w:rsidRPr="004E556A" w:rsidRDefault="00793C6A" w:rsidP="00540BDC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Analyzed, identified, and documented the business need</w:t>
            </w:r>
            <w:r w:rsidR="000C7CA7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</w:t>
            </w: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and requirements.</w:t>
            </w:r>
          </w:p>
          <w:p w14:paraId="354FDB9D" w14:textId="72A5165A" w:rsidR="00793C6A" w:rsidRDefault="00793C6A" w:rsidP="00540BDC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Performed requirement gathering, requirement prioriti</w:t>
            </w:r>
            <w:r w:rsidR="000C0CA8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s</w:t>
            </w: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ation,</w:t>
            </w:r>
            <w:r w:rsidR="000C0CA8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execution of backlog</w:t>
            </w: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&amp; Requirement traceability matrix.</w:t>
            </w:r>
          </w:p>
          <w:p w14:paraId="42576E16" w14:textId="1192B1D1" w:rsidR="009238CB" w:rsidRPr="004E556A" w:rsidRDefault="009238CB" w:rsidP="00540BDC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Documented requirements, non-functional </w:t>
            </w:r>
            <w:proofErr w:type="gramStart"/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requirements ,</w:t>
            </w:r>
            <w:proofErr w:type="gramEnd"/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</w:t>
            </w:r>
            <w:r w:rsidRPr="009238CB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technical specs ,</w:t>
            </w:r>
            <w:r w:rsidR="00540BDC">
              <w:rPr>
                <w:rFonts w:ascii="Arial" w:hAnsi="Arial" w:cs="Arial"/>
                <w:sz w:val="21"/>
                <w:szCs w:val="21"/>
                <w:shd w:val="clear" w:color="auto" w:fill="FFFFFF"/>
              </w:rPr>
              <w:t xml:space="preserve"> use cases</w:t>
            </w: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.</w:t>
            </w:r>
          </w:p>
          <w:p w14:paraId="53A8DFFD" w14:textId="4B533A2E" w:rsidR="00793C6A" w:rsidRDefault="000C7CA7" w:rsidP="00540BDC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9238CB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 </w:t>
            </w:r>
            <w:r w:rsidR="00793C6A" w:rsidRPr="000C7CA7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Supported the management with the business process improvement by analyzing the current procedures, redesigning the processes, implementing, and assessing the changes.</w:t>
            </w:r>
          </w:p>
          <w:p w14:paraId="52EBE00F" w14:textId="4D193893" w:rsidR="00553DC1" w:rsidRPr="00553DC1" w:rsidRDefault="00553DC1" w:rsidP="00540BDC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A76E3C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Worked with the different teams to identify any changes between the new system enhancements and the current standard operating procedure and ensure the same are updated in respective documents.</w:t>
            </w:r>
          </w:p>
          <w:p w14:paraId="10A5D178" w14:textId="063C730F" w:rsidR="00793C6A" w:rsidRDefault="00793C6A" w:rsidP="00540BDC">
            <w:pPr>
              <w:pStyle w:val="ListBullet"/>
              <w:numPr>
                <w:ilvl w:val="0"/>
                <w:numId w:val="4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lastRenderedPageBreak/>
              <w:t>Validated the solution to ensure that deliverables meet on customer and business needs</w:t>
            </w:r>
            <w:r w:rsidR="000C7CA7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and </w:t>
            </w:r>
            <w:r w:rsidR="000C7CA7" w:rsidRPr="000C7CA7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manage release activities and support sprint ceremonies</w:t>
            </w:r>
            <w:r w:rsidR="000C7CA7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.</w:t>
            </w:r>
          </w:p>
          <w:p w14:paraId="5816C397" w14:textId="6C8111D5" w:rsidR="00167B2D" w:rsidRDefault="00EE56C8" w:rsidP="00A76E3C">
            <w:pPr>
              <w:pStyle w:val="ListBullet"/>
              <w:numPr>
                <w:ilvl w:val="0"/>
                <w:numId w:val="4"/>
              </w:numPr>
              <w:spacing w:after="0"/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Collaborated</w:t>
            </w:r>
            <w:r w:rsidR="00167B2D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with multiple testing vendors </w:t>
            </w: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(</w:t>
            </w:r>
            <w:proofErr w:type="spellStart"/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wipro</w:t>
            </w:r>
            <w:proofErr w:type="spellEnd"/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/BID) to discuss and track work on independent modules.</w:t>
            </w:r>
          </w:p>
          <w:p w14:paraId="7F9583BA" w14:textId="20F2C21E" w:rsidR="00540BDC" w:rsidRPr="00540BDC" w:rsidRDefault="00540BDC" w:rsidP="000B33A4">
            <w:pPr>
              <w:numPr>
                <w:ilvl w:val="0"/>
                <w:numId w:val="4"/>
              </w:numPr>
              <w:shd w:val="clear" w:color="auto" w:fill="FFFFFF"/>
              <w:rPr>
                <w:rFonts w:ascii="Tahoma" w:hAnsi="Tahoma" w:cs="Tahoma"/>
                <w:szCs w:val="22"/>
              </w:rPr>
            </w:pPr>
            <w:r w:rsidRPr="00540BDC">
              <w:rPr>
                <w:rFonts w:ascii="Tahoma" w:hAnsi="Tahoma" w:cs="Tahoma"/>
                <w:szCs w:val="22"/>
              </w:rPr>
              <w:t>Develop</w:t>
            </w:r>
            <w:r w:rsidRPr="00E610A9">
              <w:rPr>
                <w:rFonts w:ascii="Tahoma" w:hAnsi="Tahoma" w:cs="Tahoma"/>
                <w:szCs w:val="22"/>
              </w:rPr>
              <w:t>ed</w:t>
            </w:r>
            <w:r w:rsidRPr="00540BDC">
              <w:rPr>
                <w:rFonts w:ascii="Tahoma" w:hAnsi="Tahoma" w:cs="Tahoma"/>
                <w:szCs w:val="22"/>
              </w:rPr>
              <w:t xml:space="preserve"> and maintain requirements traceability matrix (RTM)</w:t>
            </w:r>
            <w:r w:rsidR="00E610A9" w:rsidRPr="00E610A9">
              <w:rPr>
                <w:rFonts w:ascii="Tahoma" w:hAnsi="Tahoma" w:cs="Tahoma"/>
                <w:szCs w:val="22"/>
              </w:rPr>
              <w:t>to ensure</w:t>
            </w:r>
            <w:r w:rsidRPr="00540BDC">
              <w:rPr>
                <w:rFonts w:ascii="Tahoma" w:hAnsi="Tahoma" w:cs="Tahoma"/>
                <w:szCs w:val="22"/>
              </w:rPr>
              <w:t xml:space="preserve"> </w:t>
            </w:r>
            <w:r w:rsidR="00E610A9" w:rsidRPr="00E610A9">
              <w:rPr>
                <w:rFonts w:ascii="Tahoma" w:hAnsi="Tahoma" w:cs="Tahoma"/>
                <w:szCs w:val="22"/>
              </w:rPr>
              <w:t>requirements will be accounted for in the testing phase</w:t>
            </w:r>
          </w:p>
          <w:p w14:paraId="446192EE" w14:textId="77777777" w:rsidR="00793C6A" w:rsidRPr="004E556A" w:rsidRDefault="00793C6A" w:rsidP="00540BDC">
            <w:pPr>
              <w:pStyle w:val="ListBullet"/>
              <w:numPr>
                <w:ilvl w:val="0"/>
                <w:numId w:val="4"/>
              </w:numPr>
              <w:spacing w:after="0"/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4E55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Developed process and procedure documentation, user guides and training materials.</w:t>
            </w:r>
          </w:p>
          <w:p w14:paraId="06118074" w14:textId="5849705B" w:rsidR="008D0AF5" w:rsidRPr="00793C6A" w:rsidRDefault="00793C6A" w:rsidP="00540BDC">
            <w:pPr>
              <w:pStyle w:val="ListParagraph"/>
              <w:numPr>
                <w:ilvl w:val="0"/>
                <w:numId w:val="4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Trained and mentor new joiners on processes, </w:t>
            </w:r>
            <w:proofErr w:type="gramStart"/>
            <w:r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domains</w:t>
            </w:r>
            <w:proofErr w:type="gramEnd"/>
            <w:r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and project applications.</w:t>
            </w:r>
          </w:p>
        </w:tc>
      </w:tr>
    </w:tbl>
    <w:p w14:paraId="47D731F0" w14:textId="133CA9D6" w:rsidR="00F6126D" w:rsidRDefault="00000000" w:rsidP="0076248D">
      <w:pPr>
        <w:pStyle w:val="YearandName"/>
        <w:spacing w:after="0"/>
        <w:jc w:val="both"/>
        <w:rPr>
          <w:rFonts w:ascii="ZF Sans" w:hAnsi="ZF Sans"/>
        </w:rPr>
      </w:pPr>
      <w:bookmarkStart w:id="1" w:name="_Hlk47033019"/>
      <w:r>
        <w:rPr>
          <w:rFonts w:asciiTheme="minorHAnsi" w:hAnsiTheme="minorHAnsi" w:cstheme="minorHAnsi"/>
        </w:rPr>
        <w:lastRenderedPageBreak/>
        <w:pict w14:anchorId="25A3AD50">
          <v:rect id="_x0000_i1027" style="width:0;height:0" o:hralign="center" o:hrstd="t" o:hr="t" fillcolor="#a0a0a0" stroked="f"/>
        </w:pict>
      </w:r>
      <w:bookmarkEnd w:id="1"/>
    </w:p>
    <w:p w14:paraId="12627FA5" w14:textId="6FCA882E" w:rsidR="007068FB" w:rsidRPr="000968EE" w:rsidRDefault="007068FB" w:rsidP="0076248D">
      <w:pPr>
        <w:pStyle w:val="YearandName"/>
        <w:spacing w:after="0"/>
        <w:jc w:val="both"/>
        <w:rPr>
          <w:rFonts w:ascii="Arial" w:hAnsi="Arial" w:cs="Arial"/>
          <w:i/>
          <w:sz w:val="18"/>
          <w:szCs w:val="18"/>
        </w:rPr>
      </w:pPr>
      <w:r w:rsidRPr="00C133A6">
        <w:rPr>
          <w:rFonts w:ascii="Arial" w:hAnsi="Arial" w:cs="Arial"/>
          <w:i/>
        </w:rPr>
        <w:t>Relian</w:t>
      </w:r>
      <w:r w:rsidR="004B5B41" w:rsidRPr="00C133A6">
        <w:rPr>
          <w:rFonts w:ascii="Arial" w:hAnsi="Arial" w:cs="Arial"/>
          <w:i/>
        </w:rPr>
        <w:t>ce Tech Services</w:t>
      </w:r>
      <w:r w:rsidR="006A3534">
        <w:rPr>
          <w:rFonts w:ascii="ZF Sans" w:hAnsi="ZF Sans"/>
        </w:rPr>
        <w:t xml:space="preserve">   </w:t>
      </w:r>
      <w:r w:rsidR="00C15425" w:rsidRPr="00E132AF">
        <w:rPr>
          <w:rFonts w:ascii="ZF Sans" w:hAnsi="ZF Sans"/>
        </w:rPr>
        <w:tab/>
      </w:r>
      <w:r w:rsidRPr="00E132AF">
        <w:rPr>
          <w:rFonts w:ascii="ZF Sans" w:hAnsi="ZF Sans"/>
        </w:rPr>
        <w:tab/>
      </w:r>
      <w:r w:rsidR="00E132AF">
        <w:rPr>
          <w:rFonts w:ascii="ZF Sans" w:hAnsi="ZF Sans"/>
        </w:rPr>
        <w:tab/>
      </w:r>
      <w:r w:rsidR="004B5B41" w:rsidRPr="00E132AF">
        <w:rPr>
          <w:rFonts w:ascii="ZF Sans" w:hAnsi="ZF Sans"/>
        </w:rPr>
        <w:t xml:space="preserve">                                        </w:t>
      </w:r>
      <w:r w:rsidR="007666F1" w:rsidRPr="00E132AF">
        <w:rPr>
          <w:rFonts w:ascii="ZF Sans" w:hAnsi="ZF Sans"/>
        </w:rPr>
        <w:t xml:space="preserve">   </w:t>
      </w:r>
      <w:r w:rsidR="006A3534">
        <w:rPr>
          <w:rFonts w:ascii="ZF Sans" w:hAnsi="ZF Sans"/>
        </w:rPr>
        <w:t xml:space="preserve"> </w:t>
      </w:r>
      <w:r w:rsidR="0076248D">
        <w:rPr>
          <w:rFonts w:ascii="ZF Sans" w:hAnsi="ZF Sans"/>
        </w:rPr>
        <w:t xml:space="preserve">                               </w:t>
      </w:r>
      <w:r w:rsidRPr="000968EE">
        <w:rPr>
          <w:rFonts w:ascii="Arial" w:hAnsi="Arial" w:cs="Arial"/>
          <w:i/>
          <w:sz w:val="18"/>
          <w:szCs w:val="18"/>
        </w:rPr>
        <w:t>Jan</w:t>
      </w:r>
      <w:r w:rsidR="00C15425" w:rsidRPr="000968EE">
        <w:rPr>
          <w:rFonts w:ascii="Arial" w:hAnsi="Arial" w:cs="Arial"/>
          <w:i/>
          <w:sz w:val="18"/>
          <w:szCs w:val="18"/>
        </w:rPr>
        <w:t>’200</w:t>
      </w:r>
      <w:r w:rsidRPr="000968EE">
        <w:rPr>
          <w:rFonts w:ascii="Arial" w:hAnsi="Arial" w:cs="Arial"/>
          <w:i/>
          <w:sz w:val="18"/>
          <w:szCs w:val="18"/>
        </w:rPr>
        <w:t>8</w:t>
      </w:r>
      <w:r w:rsidR="00C15425" w:rsidRPr="000968EE">
        <w:rPr>
          <w:rFonts w:ascii="Arial" w:hAnsi="Arial" w:cs="Arial"/>
          <w:i/>
          <w:sz w:val="18"/>
          <w:szCs w:val="18"/>
        </w:rPr>
        <w:t xml:space="preserve"> -</w:t>
      </w:r>
      <w:r w:rsidRPr="000968EE">
        <w:rPr>
          <w:rFonts w:ascii="Arial" w:hAnsi="Arial" w:cs="Arial"/>
          <w:i/>
          <w:sz w:val="18"/>
          <w:szCs w:val="18"/>
        </w:rPr>
        <w:t xml:space="preserve"> </w:t>
      </w:r>
      <w:r w:rsidR="00B6702A" w:rsidRPr="000968EE">
        <w:rPr>
          <w:rFonts w:ascii="Arial" w:hAnsi="Arial" w:cs="Arial"/>
          <w:i/>
          <w:sz w:val="18"/>
          <w:szCs w:val="18"/>
        </w:rPr>
        <w:t>Dec ‘</w:t>
      </w:r>
      <w:r w:rsidR="00C15425" w:rsidRPr="000968EE">
        <w:rPr>
          <w:rFonts w:ascii="Arial" w:hAnsi="Arial" w:cs="Arial"/>
          <w:i/>
          <w:sz w:val="18"/>
          <w:szCs w:val="18"/>
        </w:rPr>
        <w:t>20</w:t>
      </w:r>
      <w:r w:rsidRPr="000968EE">
        <w:rPr>
          <w:rFonts w:ascii="Arial" w:hAnsi="Arial" w:cs="Arial"/>
          <w:i/>
          <w:sz w:val="18"/>
          <w:szCs w:val="18"/>
        </w:rPr>
        <w:t>11</w:t>
      </w:r>
    </w:p>
    <w:tbl>
      <w:tblPr>
        <w:tblStyle w:val="TableGrid"/>
        <w:tblW w:w="1525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758"/>
        <w:gridCol w:w="9258"/>
        <w:gridCol w:w="4243"/>
      </w:tblGrid>
      <w:tr w:rsidR="002C660F" w:rsidRPr="00B6702A" w14:paraId="3F8782D8" w14:textId="27B64DE1" w:rsidTr="00793C6A">
        <w:trPr>
          <w:trHeight w:val="347"/>
        </w:trPr>
        <w:tc>
          <w:tcPr>
            <w:tcW w:w="1758" w:type="dxa"/>
          </w:tcPr>
          <w:p w14:paraId="4CBF752D" w14:textId="77777777" w:rsidR="002C660F" w:rsidRPr="000968EE" w:rsidRDefault="002C660F" w:rsidP="00C873A4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Client</w:t>
            </w:r>
          </w:p>
        </w:tc>
        <w:tc>
          <w:tcPr>
            <w:tcW w:w="9258" w:type="dxa"/>
          </w:tcPr>
          <w:p w14:paraId="67FF12F7" w14:textId="77777777" w:rsidR="002C660F" w:rsidRPr="000968EE" w:rsidRDefault="002C660F" w:rsidP="00C873A4">
            <w:pPr>
              <w:pStyle w:val="ListBullet"/>
              <w:numPr>
                <w:ilvl w:val="0"/>
                <w:numId w:val="0"/>
              </w:numPr>
              <w:ind w:left="360" w:hanging="360"/>
              <w:rPr>
                <w:rFonts w:asciiTheme="minorHAnsi" w:hAnsiTheme="minorHAnsi" w:cstheme="minorHAnsi"/>
                <w:b/>
                <w:color w:val="1F497D" w:themeColor="text2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/>
                <w:color w:val="1F497D" w:themeColor="text2"/>
                <w:sz w:val="22"/>
                <w:szCs w:val="22"/>
              </w:rPr>
              <w:t>Reliance Communication</w:t>
            </w:r>
          </w:p>
        </w:tc>
        <w:tc>
          <w:tcPr>
            <w:tcW w:w="4243" w:type="dxa"/>
          </w:tcPr>
          <w:p w14:paraId="17D66F88" w14:textId="77777777" w:rsidR="002C660F" w:rsidRPr="000968EE" w:rsidRDefault="002C660F" w:rsidP="00C873A4">
            <w:pPr>
              <w:pStyle w:val="ListBullet"/>
              <w:numPr>
                <w:ilvl w:val="0"/>
                <w:numId w:val="0"/>
              </w:numPr>
              <w:ind w:left="360" w:hanging="360"/>
              <w:rPr>
                <w:rFonts w:asciiTheme="minorHAnsi" w:hAnsiTheme="minorHAnsi" w:cstheme="minorHAnsi"/>
                <w:b/>
                <w:color w:val="1F497D" w:themeColor="text2"/>
                <w:sz w:val="22"/>
                <w:szCs w:val="22"/>
              </w:rPr>
            </w:pPr>
          </w:p>
        </w:tc>
      </w:tr>
      <w:tr w:rsidR="002C660F" w:rsidRPr="00B6702A" w14:paraId="42945B42" w14:textId="18817020" w:rsidTr="00793C6A">
        <w:tc>
          <w:tcPr>
            <w:tcW w:w="1758" w:type="dxa"/>
          </w:tcPr>
          <w:p w14:paraId="4CB36EA3" w14:textId="77777777" w:rsidR="002C660F" w:rsidRPr="000968EE" w:rsidRDefault="002C660F" w:rsidP="00C873A4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Role</w:t>
            </w:r>
          </w:p>
        </w:tc>
        <w:tc>
          <w:tcPr>
            <w:tcW w:w="9258" w:type="dxa"/>
          </w:tcPr>
          <w:p w14:paraId="1AA838B6" w14:textId="14763C47" w:rsidR="002C660F" w:rsidRPr="00C133A6" w:rsidRDefault="002C660F" w:rsidP="000968EE">
            <w:pPr>
              <w:pStyle w:val="YearandName"/>
              <w:spacing w:after="0" w:line="276" w:lineRule="auto"/>
              <w:rPr>
                <w:rFonts w:ascii="Arial" w:hAnsi="Arial" w:cs="Arial"/>
                <w:sz w:val="18"/>
                <w:szCs w:val="18"/>
              </w:rPr>
            </w:pPr>
            <w:r w:rsidRPr="000968EE"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  <w:t>Software Engineer</w:t>
            </w:r>
          </w:p>
        </w:tc>
        <w:tc>
          <w:tcPr>
            <w:tcW w:w="4243" w:type="dxa"/>
          </w:tcPr>
          <w:p w14:paraId="38B74C8C" w14:textId="77777777" w:rsidR="002C660F" w:rsidRPr="000968EE" w:rsidRDefault="002C660F" w:rsidP="000968EE">
            <w:pPr>
              <w:pStyle w:val="YearandName"/>
              <w:spacing w:after="0" w:line="276" w:lineRule="auto"/>
              <w:rPr>
                <w:rFonts w:asciiTheme="minorHAnsi" w:hAnsiTheme="minorHAnsi" w:cstheme="minorHAnsi"/>
                <w:color w:val="1F497D" w:themeColor="text2"/>
                <w:sz w:val="22"/>
                <w:szCs w:val="22"/>
              </w:rPr>
            </w:pPr>
          </w:p>
        </w:tc>
      </w:tr>
      <w:tr w:rsidR="002C660F" w14:paraId="61747E1A" w14:textId="6B00774A" w:rsidTr="00793C6A">
        <w:trPr>
          <w:trHeight w:val="848"/>
        </w:trPr>
        <w:tc>
          <w:tcPr>
            <w:tcW w:w="1758" w:type="dxa"/>
          </w:tcPr>
          <w:p w14:paraId="3CD69E3B" w14:textId="77777777" w:rsidR="002C660F" w:rsidRPr="000968EE" w:rsidRDefault="002C660F" w:rsidP="00B6702A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>Responsibilities</w:t>
            </w:r>
          </w:p>
          <w:p w14:paraId="44246191" w14:textId="77777777" w:rsidR="002C660F" w:rsidRPr="000968EE" w:rsidRDefault="002C660F" w:rsidP="00B6702A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</w:p>
          <w:p w14:paraId="53400D59" w14:textId="77777777" w:rsidR="002C660F" w:rsidRPr="000968EE" w:rsidRDefault="002C660F" w:rsidP="00B6702A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</w:p>
          <w:p w14:paraId="33E728A3" w14:textId="77777777" w:rsidR="002C660F" w:rsidRPr="000968EE" w:rsidRDefault="002C660F" w:rsidP="00B6702A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</w:p>
          <w:p w14:paraId="56A48474" w14:textId="300AD0DF" w:rsidR="002C660F" w:rsidRPr="000968EE" w:rsidRDefault="002C660F" w:rsidP="00B6702A">
            <w:pPr>
              <w:pStyle w:val="YearandName"/>
              <w:spacing w:after="0"/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</w:pPr>
            <w:r w:rsidRPr="000968EE">
              <w:rPr>
                <w:rFonts w:asciiTheme="minorHAnsi" w:hAnsiTheme="minorHAnsi" w:cstheme="minorHAnsi"/>
                <w:b w:val="0"/>
                <w:color w:val="000000"/>
                <w:sz w:val="22"/>
                <w:szCs w:val="22"/>
              </w:rPr>
              <w:t xml:space="preserve">                        </w:t>
            </w:r>
          </w:p>
        </w:tc>
        <w:tc>
          <w:tcPr>
            <w:tcW w:w="9258" w:type="dxa"/>
          </w:tcPr>
          <w:p w14:paraId="477DCE10" w14:textId="77777777" w:rsidR="00793C6A" w:rsidRPr="00793C6A" w:rsidRDefault="00793C6A" w:rsidP="00055635">
            <w:pPr>
              <w:pStyle w:val="ListParagraph"/>
              <w:numPr>
                <w:ilvl w:val="0"/>
                <w:numId w:val="19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Worked under Operation Support System activities includes provisioning, maintaining Customer Services, inventory.</w:t>
            </w:r>
          </w:p>
          <w:p w14:paraId="40570F35" w14:textId="4258F7DB" w:rsidR="00793C6A" w:rsidRDefault="00793C6A" w:rsidP="00055635">
            <w:pPr>
              <w:pStyle w:val="ListParagraph"/>
              <w:numPr>
                <w:ilvl w:val="0"/>
                <w:numId w:val="19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 w:rsidRPr="00793C6A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Participation in requirement Analysis and support system.</w:t>
            </w:r>
          </w:p>
          <w:p w14:paraId="66EF4476" w14:textId="48BC7382" w:rsidR="00793C6A" w:rsidRDefault="00793C6A" w:rsidP="00055635">
            <w:pPr>
              <w:pStyle w:val="ListBullet"/>
              <w:numPr>
                <w:ilvl w:val="0"/>
                <w:numId w:val="19"/>
              </w:numPr>
              <w:spacing w:after="0"/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061BC6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Responsible for planning, </w:t>
            </w:r>
            <w:proofErr w:type="gramStart"/>
            <w:r w:rsidRPr="00061BC6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designing</w:t>
            </w:r>
            <w:proofErr w:type="gramEnd"/>
            <w:r w:rsidRPr="00061BC6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 and executing Test Cases for Functional </w:t>
            </w: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and </w:t>
            </w:r>
            <w:r w:rsidRPr="00793C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non-functional </w:t>
            </w:r>
            <w: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requirements (NRF’s).</w:t>
            </w:r>
          </w:p>
          <w:p w14:paraId="4F5A468B" w14:textId="4F383238" w:rsidR="00055635" w:rsidRDefault="00055635" w:rsidP="00055635">
            <w:pPr>
              <w:pStyle w:val="ListParagraph"/>
              <w:numPr>
                <w:ilvl w:val="0"/>
                <w:numId w:val="19"/>
              </w:numPr>
              <w:spacing w:line="276" w:lineRule="auto"/>
              <w:jc w:val="both"/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</w:pPr>
            <w:r w:rsidRPr="0005563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Provide</w:t>
            </w:r>
            <w:r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>d</w:t>
            </w:r>
            <w:r w:rsidRPr="00055635">
              <w:rPr>
                <w:rFonts w:ascii="Tahoma" w:eastAsiaTheme="minorHAnsi" w:hAnsi="Tahoma" w:cs="Tahoma"/>
                <w:sz w:val="20"/>
                <w:szCs w:val="22"/>
                <w:lang w:val="en-US" w:eastAsia="en-US"/>
              </w:rPr>
              <w:t xml:space="preserve"> workarounds for application functionality to ensure uninterrupted operation. Participate in functional implementation support for new enhancements and projects.</w:t>
            </w:r>
          </w:p>
          <w:p w14:paraId="053DE2CE" w14:textId="416DF215" w:rsidR="00055635" w:rsidRPr="00055635" w:rsidRDefault="00055635" w:rsidP="00055635">
            <w:pPr>
              <w:numPr>
                <w:ilvl w:val="0"/>
                <w:numId w:val="19"/>
              </w:numPr>
              <w:shd w:val="clear" w:color="auto" w:fill="FFFFFF"/>
              <w:spacing w:before="100" w:beforeAutospacing="1" w:after="100" w:afterAutospacing="1"/>
              <w:rPr>
                <w:rFonts w:ascii="Tahoma" w:hAnsi="Tahoma" w:cs="Tahoma"/>
                <w:szCs w:val="22"/>
              </w:rPr>
            </w:pPr>
            <w:r w:rsidRPr="00055635">
              <w:rPr>
                <w:rFonts w:ascii="Tahoma" w:hAnsi="Tahoma" w:cs="Tahoma"/>
                <w:szCs w:val="22"/>
              </w:rPr>
              <w:t>Conduct</w:t>
            </w:r>
            <w:r w:rsidRPr="00A76E3C">
              <w:rPr>
                <w:rFonts w:ascii="Tahoma" w:hAnsi="Tahoma" w:cs="Tahoma"/>
                <w:szCs w:val="22"/>
              </w:rPr>
              <w:t>ed</w:t>
            </w:r>
            <w:r w:rsidRPr="00055635">
              <w:rPr>
                <w:rFonts w:ascii="Tahoma" w:hAnsi="Tahoma" w:cs="Tahoma"/>
                <w:szCs w:val="22"/>
              </w:rPr>
              <w:t xml:space="preserve"> data analysis to </w:t>
            </w:r>
            <w:r w:rsidRPr="00A76E3C">
              <w:rPr>
                <w:rFonts w:ascii="Tahoma" w:hAnsi="Tahoma" w:cs="Tahoma"/>
                <w:szCs w:val="22"/>
              </w:rPr>
              <w:t xml:space="preserve">and supported development team to </w:t>
            </w:r>
            <w:r w:rsidRPr="00055635">
              <w:rPr>
                <w:rFonts w:ascii="Tahoma" w:hAnsi="Tahoma" w:cs="Tahoma"/>
                <w:szCs w:val="22"/>
              </w:rPr>
              <w:t xml:space="preserve">troubleshoot complex system </w:t>
            </w:r>
            <w:proofErr w:type="gramStart"/>
            <w:r w:rsidRPr="00055635">
              <w:rPr>
                <w:rFonts w:ascii="Tahoma" w:hAnsi="Tahoma" w:cs="Tahoma"/>
                <w:szCs w:val="22"/>
              </w:rPr>
              <w:t>defects;</w:t>
            </w:r>
            <w:proofErr w:type="gramEnd"/>
            <w:r w:rsidRPr="00055635">
              <w:rPr>
                <w:rFonts w:ascii="Tahoma" w:hAnsi="Tahoma" w:cs="Tahoma"/>
                <w:szCs w:val="22"/>
              </w:rPr>
              <w:t xml:space="preserve"> verification and validation of issues and fixes.</w:t>
            </w:r>
          </w:p>
          <w:p w14:paraId="432855D3" w14:textId="77777777" w:rsidR="00793C6A" w:rsidRDefault="00793C6A" w:rsidP="00055635">
            <w:pPr>
              <w:pStyle w:val="ListBullet"/>
              <w:numPr>
                <w:ilvl w:val="0"/>
                <w:numId w:val="19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061BC6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 xml:space="preserve">Prepared Defect Report status and Traceability matrix. </w:t>
            </w:r>
          </w:p>
          <w:p w14:paraId="419A8F33" w14:textId="3CA93A24" w:rsidR="002C660F" w:rsidRPr="00793C6A" w:rsidRDefault="00793C6A" w:rsidP="00055635">
            <w:pPr>
              <w:pStyle w:val="ListBullet"/>
              <w:numPr>
                <w:ilvl w:val="0"/>
                <w:numId w:val="19"/>
              </w:numPr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</w:pPr>
            <w:r w:rsidRPr="00793C6A">
              <w:rPr>
                <w:rFonts w:ascii="Tahoma" w:eastAsiaTheme="minorHAnsi" w:hAnsi="Tahoma" w:cs="Tahoma"/>
                <w:color w:val="auto"/>
                <w:szCs w:val="22"/>
                <w:lang w:eastAsia="en-US"/>
              </w:rPr>
              <w:t>Strong Database Testing (SQL queries).</w:t>
            </w:r>
          </w:p>
        </w:tc>
        <w:tc>
          <w:tcPr>
            <w:tcW w:w="4243" w:type="dxa"/>
          </w:tcPr>
          <w:p w14:paraId="0BED4952" w14:textId="77777777" w:rsidR="002C660F" w:rsidRPr="0007154C" w:rsidRDefault="002C660F" w:rsidP="001040F5">
            <w:pPr>
              <w:pStyle w:val="ListBullet"/>
              <w:numPr>
                <w:ilvl w:val="0"/>
                <w:numId w:val="4"/>
              </w:numPr>
              <w:ind w:left="317" w:hanging="283"/>
              <w:rPr>
                <w:rFonts w:ascii="Arial" w:hAnsi="Arial" w:cs="Arial"/>
                <w:sz w:val="18"/>
                <w:szCs w:val="18"/>
              </w:rPr>
            </w:pPr>
          </w:p>
        </w:tc>
      </w:tr>
    </w:tbl>
    <w:p w14:paraId="4D169ED6" w14:textId="77777777" w:rsidR="00B952FD" w:rsidRPr="00C133A6" w:rsidRDefault="00B952FD" w:rsidP="00D33D93">
      <w:pPr>
        <w:pStyle w:val="Heading1"/>
        <w:spacing w:before="0" w:after="0"/>
      </w:pPr>
      <w:r w:rsidRPr="00C133A6">
        <w:t>Education</w:t>
      </w:r>
    </w:p>
    <w:p w14:paraId="77D84717" w14:textId="77777777" w:rsidR="00B601DC" w:rsidRPr="00793C6A" w:rsidRDefault="00B601DC" w:rsidP="00B601DC">
      <w:pPr>
        <w:pStyle w:val="ListBullet"/>
        <w:numPr>
          <w:ilvl w:val="0"/>
          <w:numId w:val="0"/>
        </w:numPr>
        <w:spacing w:after="0" w:line="240" w:lineRule="auto"/>
        <w:ind w:left="360"/>
        <w:rPr>
          <w:rFonts w:ascii="Tahoma" w:eastAsiaTheme="minorHAnsi" w:hAnsi="Tahoma" w:cs="Tahoma"/>
          <w:color w:val="auto"/>
          <w:szCs w:val="22"/>
          <w:lang w:eastAsia="en-US"/>
        </w:rPr>
      </w:pPr>
    </w:p>
    <w:p w14:paraId="3F2C24E8" w14:textId="77777777" w:rsidR="00B952FD" w:rsidRPr="00793C6A" w:rsidRDefault="007C0301" w:rsidP="0017200D">
      <w:pPr>
        <w:pStyle w:val="ListBullet"/>
        <w:spacing w:after="0" w:line="240" w:lineRule="auto"/>
        <w:rPr>
          <w:rFonts w:ascii="Tahoma" w:eastAsiaTheme="minorHAnsi" w:hAnsi="Tahoma" w:cs="Tahoma"/>
          <w:color w:val="auto"/>
          <w:szCs w:val="22"/>
          <w:lang w:eastAsia="en-US"/>
        </w:rPr>
      </w:pP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>B.E. Computer</w:t>
      </w:r>
      <w:r w:rsidR="00ED2989" w:rsidRPr="00793C6A">
        <w:rPr>
          <w:rFonts w:ascii="Tahoma" w:eastAsiaTheme="minorHAnsi" w:hAnsi="Tahoma" w:cs="Tahoma"/>
          <w:color w:val="auto"/>
          <w:szCs w:val="22"/>
          <w:lang w:eastAsia="en-US"/>
        </w:rPr>
        <w:tab/>
      </w: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ab/>
      </w: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ab/>
      </w: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ab/>
        <w:t>Mumbai University</w:t>
      </w:r>
      <w:r w:rsidR="00B952FD" w:rsidRPr="00793C6A">
        <w:rPr>
          <w:rFonts w:ascii="Tahoma" w:eastAsiaTheme="minorHAnsi" w:hAnsi="Tahoma" w:cs="Tahoma"/>
          <w:color w:val="auto"/>
          <w:szCs w:val="22"/>
          <w:lang w:eastAsia="en-US"/>
        </w:rPr>
        <w:t xml:space="preserve">, </w:t>
      </w:r>
      <w:r w:rsidR="00430AF6" w:rsidRPr="00793C6A">
        <w:rPr>
          <w:rFonts w:ascii="Tahoma" w:eastAsiaTheme="minorHAnsi" w:hAnsi="Tahoma" w:cs="Tahoma"/>
          <w:color w:val="auto"/>
          <w:szCs w:val="22"/>
          <w:lang w:eastAsia="en-US"/>
        </w:rPr>
        <w:t>India</w:t>
      </w: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 xml:space="preserve"> (2007)</w:t>
      </w:r>
    </w:p>
    <w:p w14:paraId="1B90B352" w14:textId="77777777" w:rsidR="00B952FD" w:rsidRPr="00793C6A" w:rsidRDefault="007C0301" w:rsidP="008636DE">
      <w:pPr>
        <w:pStyle w:val="ListBullet"/>
        <w:spacing w:after="0" w:line="240" w:lineRule="auto"/>
        <w:rPr>
          <w:rFonts w:ascii="Tahoma" w:eastAsiaTheme="minorHAnsi" w:hAnsi="Tahoma" w:cs="Tahoma"/>
          <w:color w:val="auto"/>
          <w:szCs w:val="22"/>
          <w:lang w:eastAsia="en-US"/>
        </w:rPr>
      </w:pP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>Diploma in Computer Engineering</w:t>
      </w:r>
      <w:r w:rsidR="00ED2989" w:rsidRPr="00793C6A">
        <w:rPr>
          <w:rFonts w:ascii="Tahoma" w:eastAsiaTheme="minorHAnsi" w:hAnsi="Tahoma" w:cs="Tahoma"/>
          <w:color w:val="auto"/>
          <w:szCs w:val="22"/>
          <w:lang w:eastAsia="en-US"/>
        </w:rPr>
        <w:tab/>
      </w: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ab/>
        <w:t>Mumbai</w:t>
      </w:r>
      <w:r w:rsidR="005D62D8" w:rsidRPr="00793C6A">
        <w:rPr>
          <w:rFonts w:ascii="Tahoma" w:eastAsiaTheme="minorHAnsi" w:hAnsi="Tahoma" w:cs="Tahoma"/>
          <w:color w:val="auto"/>
          <w:szCs w:val="22"/>
          <w:lang w:eastAsia="en-US"/>
        </w:rPr>
        <w:t xml:space="preserve"> University</w:t>
      </w: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>, India</w:t>
      </w:r>
      <w:r w:rsidR="005D62D8" w:rsidRPr="00793C6A">
        <w:rPr>
          <w:rFonts w:ascii="Tahoma" w:eastAsiaTheme="minorHAnsi" w:hAnsi="Tahoma" w:cs="Tahoma"/>
          <w:color w:val="auto"/>
          <w:szCs w:val="22"/>
          <w:lang w:eastAsia="en-US"/>
        </w:rPr>
        <w:t xml:space="preserve"> (</w:t>
      </w: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>2004</w:t>
      </w:r>
      <w:r w:rsidR="005D62D8" w:rsidRPr="00793C6A">
        <w:rPr>
          <w:rFonts w:ascii="Tahoma" w:eastAsiaTheme="minorHAnsi" w:hAnsi="Tahoma" w:cs="Tahoma"/>
          <w:color w:val="auto"/>
          <w:szCs w:val="22"/>
          <w:lang w:eastAsia="en-US"/>
        </w:rPr>
        <w:t>)</w:t>
      </w:r>
    </w:p>
    <w:p w14:paraId="7CFF43DF" w14:textId="5399F8EC" w:rsidR="005F27D6" w:rsidRPr="008D0AF5" w:rsidRDefault="005F27D6" w:rsidP="00D33D93">
      <w:pPr>
        <w:pStyle w:val="Heading1"/>
        <w:spacing w:after="0"/>
      </w:pPr>
      <w:bookmarkStart w:id="2" w:name="_Hlk47033471"/>
      <w:r>
        <w:t>Certificates</w:t>
      </w:r>
    </w:p>
    <w:p w14:paraId="78C18136" w14:textId="77777777" w:rsidR="00797844" w:rsidRPr="00793C6A" w:rsidRDefault="00797844" w:rsidP="00793C6A">
      <w:pPr>
        <w:pStyle w:val="ListBullet"/>
        <w:numPr>
          <w:ilvl w:val="0"/>
          <w:numId w:val="18"/>
        </w:numPr>
        <w:spacing w:after="0" w:line="240" w:lineRule="auto"/>
        <w:rPr>
          <w:rFonts w:ascii="Tahoma" w:eastAsiaTheme="minorHAnsi" w:hAnsi="Tahoma" w:cs="Tahoma"/>
          <w:color w:val="auto"/>
          <w:szCs w:val="22"/>
          <w:lang w:eastAsia="en-US"/>
        </w:rPr>
      </w:pPr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 xml:space="preserve">Certified </w:t>
      </w:r>
      <w:proofErr w:type="spellStart"/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>SAFe</w:t>
      </w:r>
      <w:proofErr w:type="spellEnd"/>
      <w:r w:rsidRPr="00793C6A">
        <w:rPr>
          <w:rFonts w:ascii="Tahoma" w:eastAsiaTheme="minorHAnsi" w:hAnsi="Tahoma" w:cs="Tahoma"/>
          <w:color w:val="auto"/>
          <w:szCs w:val="22"/>
          <w:lang w:eastAsia="en-US"/>
        </w:rPr>
        <w:t>® Agilist</w:t>
      </w:r>
    </w:p>
    <w:bookmarkEnd w:id="2"/>
    <w:p w14:paraId="40B85EB6" w14:textId="36955216" w:rsidR="007B391A" w:rsidRDefault="00D867A2" w:rsidP="00793C6A">
      <w:pPr>
        <w:pStyle w:val="ListBullet"/>
        <w:numPr>
          <w:ilvl w:val="0"/>
          <w:numId w:val="18"/>
        </w:numPr>
        <w:spacing w:after="0" w:line="240" w:lineRule="auto"/>
        <w:rPr>
          <w:rFonts w:ascii="Tahoma" w:eastAsiaTheme="minorHAnsi" w:hAnsi="Tahoma" w:cs="Tahoma"/>
          <w:color w:val="auto"/>
          <w:szCs w:val="22"/>
          <w:lang w:eastAsia="en-US"/>
        </w:rPr>
      </w:pPr>
      <w:proofErr w:type="spellStart"/>
      <w:r>
        <w:rPr>
          <w:rFonts w:ascii="Tahoma" w:eastAsiaTheme="minorHAnsi" w:hAnsi="Tahoma" w:cs="Tahoma"/>
          <w:color w:val="auto"/>
          <w:szCs w:val="22"/>
          <w:lang w:eastAsia="en-US"/>
        </w:rPr>
        <w:t>SAFe</w:t>
      </w:r>
      <w:proofErr w:type="spellEnd"/>
      <w:r>
        <w:rPr>
          <w:rFonts w:ascii="Tahoma" w:eastAsiaTheme="minorHAnsi" w:hAnsi="Tahoma" w:cs="Tahoma"/>
          <w:color w:val="auto"/>
          <w:szCs w:val="22"/>
          <w:lang w:eastAsia="en-US"/>
        </w:rPr>
        <w:t xml:space="preserve"> </w:t>
      </w:r>
      <w:r w:rsidR="00454C1A">
        <w:rPr>
          <w:rFonts w:ascii="Tahoma" w:eastAsiaTheme="minorHAnsi" w:hAnsi="Tahoma" w:cs="Tahoma"/>
          <w:color w:val="auto"/>
          <w:szCs w:val="22"/>
          <w:lang w:eastAsia="en-US"/>
        </w:rPr>
        <w:t>POPM</w:t>
      </w:r>
      <w:r w:rsidR="00167B2D">
        <w:rPr>
          <w:rFonts w:ascii="Tahoma" w:eastAsiaTheme="minorHAnsi" w:hAnsi="Tahoma" w:cs="Tahoma"/>
          <w:color w:val="auto"/>
          <w:szCs w:val="22"/>
          <w:lang w:eastAsia="en-US"/>
        </w:rPr>
        <w:t xml:space="preserve"> (CSPO)</w:t>
      </w:r>
    </w:p>
    <w:p w14:paraId="303DDD4D" w14:textId="0E96382D" w:rsidR="00200757" w:rsidRPr="00793C6A" w:rsidRDefault="00200757" w:rsidP="00793C6A">
      <w:pPr>
        <w:pStyle w:val="ListBullet"/>
        <w:numPr>
          <w:ilvl w:val="0"/>
          <w:numId w:val="18"/>
        </w:numPr>
        <w:spacing w:after="0" w:line="240" w:lineRule="auto"/>
        <w:rPr>
          <w:rFonts w:ascii="Tahoma" w:eastAsiaTheme="minorHAnsi" w:hAnsi="Tahoma" w:cs="Tahoma"/>
          <w:color w:val="auto"/>
          <w:szCs w:val="22"/>
          <w:lang w:eastAsia="en-US"/>
        </w:rPr>
      </w:pPr>
      <w:r w:rsidRPr="00200757">
        <w:rPr>
          <w:rFonts w:ascii="Tahoma" w:eastAsiaTheme="minorHAnsi" w:hAnsi="Tahoma" w:cs="Tahoma"/>
          <w:color w:val="auto"/>
          <w:szCs w:val="22"/>
          <w:lang w:eastAsia="en-US"/>
        </w:rPr>
        <w:t>Business Analysis: Working with Use Cases</w:t>
      </w:r>
      <w:r>
        <w:rPr>
          <w:rFonts w:ascii="Tahoma" w:eastAsiaTheme="minorHAnsi" w:hAnsi="Tahoma" w:cs="Tahoma"/>
          <w:color w:val="auto"/>
          <w:szCs w:val="22"/>
          <w:lang w:eastAsia="en-US"/>
        </w:rPr>
        <w:t xml:space="preserve"> - Udemy</w:t>
      </w:r>
    </w:p>
    <w:p w14:paraId="7BB7066D" w14:textId="7C16558A" w:rsidR="005F27D6" w:rsidRPr="00797844" w:rsidRDefault="005F27D6" w:rsidP="007B391A">
      <w:pPr>
        <w:pStyle w:val="ListBullet"/>
        <w:numPr>
          <w:ilvl w:val="0"/>
          <w:numId w:val="0"/>
        </w:numPr>
        <w:spacing w:after="0" w:line="240" w:lineRule="auto"/>
        <w:ind w:left="720"/>
        <w:rPr>
          <w:rFonts w:ascii="Arial" w:eastAsiaTheme="minorHAnsi" w:hAnsi="Arial" w:cs="Arial"/>
          <w:bCs/>
          <w:color w:val="222222"/>
          <w:sz w:val="18"/>
          <w:szCs w:val="18"/>
          <w:shd w:val="clear" w:color="auto" w:fill="FFFFFF"/>
          <w:lang w:val="en-IN" w:eastAsia="en-US"/>
        </w:rPr>
      </w:pPr>
    </w:p>
    <w:sectPr w:rsidR="005F27D6" w:rsidRPr="00797844" w:rsidSect="002C660F">
      <w:headerReference w:type="default" r:id="rId35"/>
      <w:pgSz w:w="12240" w:h="15840"/>
      <w:pgMar w:top="993" w:right="720" w:bottom="720" w:left="720" w:header="576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D96FDDA" w14:textId="77777777" w:rsidR="00CB686B" w:rsidRDefault="00CB686B" w:rsidP="00B952FD">
      <w:pPr>
        <w:spacing w:after="0" w:line="240" w:lineRule="auto"/>
      </w:pPr>
      <w:r>
        <w:separator/>
      </w:r>
    </w:p>
  </w:endnote>
  <w:endnote w:type="continuationSeparator" w:id="0">
    <w:p w14:paraId="07B5F276" w14:textId="77777777" w:rsidR="00CB686B" w:rsidRDefault="00CB686B" w:rsidP="00B952F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Gill Sans MT">
    <w:altName w:val="Segoe UI"/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rbel">
    <w:panose1 w:val="020B0503020204020204"/>
    <w:charset w:val="00"/>
    <w:family w:val="swiss"/>
    <w:pitch w:val="variable"/>
    <w:sig w:usb0="A00002EF" w:usb1="4000A44B" w:usb2="00000000" w:usb3="00000000" w:csb0="0000019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Bookman Old Style">
    <w:panose1 w:val="02050604050505020204"/>
    <w:charset w:val="00"/>
    <w:family w:val="roman"/>
    <w:pitch w:val="variable"/>
    <w:sig w:usb0="00000287" w:usb1="00000000" w:usb2="00000000" w:usb3="00000000" w:csb0="0000009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ZF Sans">
    <w:altName w:val="Times New Roman"/>
    <w:charset w:val="00"/>
    <w:family w:val="auto"/>
    <w:pitch w:val="variable"/>
    <w:sig w:usb0="00000001" w:usb1="0000E46B" w:usb2="00000000" w:usb3="00000000" w:csb0="0000009B" w:csb1="00000000"/>
  </w:font>
  <w:font w:name="Noto Sans">
    <w:altName w:val="Nirmala UI"/>
    <w:charset w:val="00"/>
    <w:family w:val="swiss"/>
    <w:pitch w:val="variable"/>
    <w:sig w:usb0="E00082FF" w:usb1="400078FF" w:usb2="00000021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537E564" w14:textId="77777777" w:rsidR="00CB686B" w:rsidRDefault="00CB686B" w:rsidP="00B952FD">
      <w:pPr>
        <w:spacing w:after="0" w:line="240" w:lineRule="auto"/>
      </w:pPr>
      <w:r>
        <w:separator/>
      </w:r>
    </w:p>
  </w:footnote>
  <w:footnote w:type="continuationSeparator" w:id="0">
    <w:p w14:paraId="5AB77305" w14:textId="77777777" w:rsidR="00CB686B" w:rsidRDefault="00CB686B" w:rsidP="00B952F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BBE19E0" w14:textId="5DFBB406" w:rsidR="00881E13" w:rsidRPr="00AE4CCD" w:rsidRDefault="00D6000C" w:rsidP="00B952FD">
    <w:pPr>
      <w:pStyle w:val="Name"/>
      <w:rPr>
        <w:rFonts w:ascii="Bookman Old Style" w:hAnsi="Bookman Old Style"/>
        <w:sz w:val="10"/>
        <w:szCs w:val="10"/>
      </w:rPr>
    </w:pPr>
    <w:r>
      <w:rPr>
        <w:noProof/>
      </w:rPr>
      <mc:AlternateContent>
        <mc:Choice Requires="wps">
          <w:drawing>
            <wp:anchor distT="0" distB="0" distL="114300" distR="114300" simplePos="0" relativeHeight="251659264" behindDoc="0" locked="0" layoutInCell="1" allowOverlap="1" wp14:anchorId="66462EC9" wp14:editId="264FC9C1">
              <wp:simplePos x="0" y="0"/>
              <wp:positionH relativeFrom="margin">
                <wp:posOffset>5171440</wp:posOffset>
              </wp:positionH>
              <wp:positionV relativeFrom="paragraph">
                <wp:posOffset>102235</wp:posOffset>
              </wp:positionV>
              <wp:extent cx="1776095" cy="249555"/>
              <wp:effectExtent l="0" t="0" r="0" b="0"/>
              <wp:wrapNone/>
              <wp:docPr id="1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/>
                    </wps:cNvSpPr>
                    <wps:spPr>
                      <a:xfrm>
                        <a:off x="0" y="0"/>
                        <a:ext cx="1776095" cy="24955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ffectLst/>
                    </wps:spPr>
                    <wps:txbx>
                      <w:txbxContent>
                        <w:p w14:paraId="349777DF" w14:textId="77777777" w:rsidR="00881E13" w:rsidRDefault="00881E13" w:rsidP="00346803">
                          <w:pPr>
                            <w:jc w:val="center"/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6462EC9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margin-left:407.2pt;margin-top:8.05pt;width:139.85pt;height:19.65pt;z-index:25165926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LzpkKAIAAFMEAAAOAAAAZHJzL2Uyb0RvYy54bWysVNuO2jAQfa/Uf7D8XhIolyUirOiuqCqh&#10;3ZXYap+NY5Oojse1DQn9+o6dcNG2T1VfzDgzPnM5Z1jct7UiR2FdBTqnw0FKidAcikrvc/r9df3p&#10;jhLnmS6YAi1yehKO3i8/flg0JhMjKEEVwhIE0S5rTE5L702WJI6XomZuAEZodEqwNfN4tfuksKxB&#10;9FolozSdJg3Ywljgwjn8+tg56TLiSym4f5bSCU9UTrE2H08bz104k+WCZXvLTFnxvgz2D1XUrNKY&#10;9AL1yDwjB1v9AVVX3IID6Qcc6gSkrLiIPWA3w/RdN9uSGRF7weE4cxmT+3+w/Om4NS+W+PYLtEhg&#10;bMKZDfAfDmeTNMZlfUyYqcscRodGW2nr8IstEHyIsz1d5ilaT3hAm82m6XxCCUffaDyfTCZh4Mn1&#10;tbHOfxVQk2Dk1CJfsQJ23DjfhZ5DQjIN60qpyJnSpMnp9PMkjQ8uHgRXOsSKyH4Pc608WL7dtQgS&#10;zB0UJ2zfQqcMZ/i6wlI2zPkXZlEK2BjK2z/jIRVgSugtSkqwv/72PcQjQ+ilpEFp5dT9PDArKFHf&#10;NHI3H47HQYvxMp7MRnixt57drUcf6gdA9Q5xkQyPZoj36mxKC/UbbsEqZEUX0xxz59SfzQffCR63&#10;iIvVKgah+gzzG701/Mx6GPRr+8as6dnwyOMTnEXIsnekdLEdLauDB1lFxq5T7eWDyo2c91sWVuP2&#10;HqOu/wXL3wAAAP//AwBQSwMEFAAGAAgAAAAhAEclE1HgAAAACgEAAA8AAABkcnMvZG93bnJldi54&#10;bWxMj01Lw0AQhu+C/2EZwZvdpCQlxmxKCRRB9NDai7dJMk2C+xGz2zb6652e9DbD+/DOM8V6Nlqc&#10;afKDswriRQSCbOPawXYKDu/bhwyED2hb1M6Sgm/ysC5vbwrMW3exOzrvQye4xPocFfQhjLmUvunJ&#10;oF+4kSxnRzcZDLxOnWwnvHC50XIZRStpcLB8oceRqp6az/3JKHiptm+4q5cm+9HV8+txM34dPlKl&#10;7u/mzROIQHP4g+Gqz+pQslPtTrb1QivI4iRhlINVDOIKRI8JT7WCNE1AloX8/0L5CwAA//8DAFBL&#10;AQItABQABgAIAAAAIQC2gziS/gAAAOEBAAATAAAAAAAAAAAAAAAAAAAAAABbQ29udGVudF9UeXBl&#10;c10ueG1sUEsBAi0AFAAGAAgAAAAhADj9If/WAAAAlAEAAAsAAAAAAAAAAAAAAAAALwEAAF9yZWxz&#10;Ly5yZWxzUEsBAi0AFAAGAAgAAAAhAAEvOmQoAgAAUwQAAA4AAAAAAAAAAAAAAAAALgIAAGRycy9l&#10;Mm9Eb2MueG1sUEsBAi0AFAAGAAgAAAAhAEclE1HgAAAACgEAAA8AAAAAAAAAAAAAAAAAggQAAGRy&#10;cy9kb3ducmV2LnhtbFBLBQYAAAAABAAEAPMAAACPBQAAAAA=&#10;" filled="f" stroked="f" strokeweight=".5pt">
              <v:textbox>
                <w:txbxContent>
                  <w:p w14:paraId="349777DF" w14:textId="77777777" w:rsidR="00881E13" w:rsidRDefault="00881E13" w:rsidP="00346803">
                    <w:pPr>
                      <w:jc w:val="center"/>
                    </w:pPr>
                  </w:p>
                </w:txbxContent>
              </v:textbox>
              <w10:wrap anchorx="margin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B9DE290E"/>
    <w:lvl w:ilvl="0">
      <w:start w:val="1"/>
      <w:numFmt w:val="bullet"/>
      <w:pStyle w:val="ListBullet"/>
      <w:lvlText w:val=""/>
      <w:lvlJc w:val="left"/>
      <w:rPr>
        <w:rFonts w:ascii="Wingdings 3" w:hAnsi="Wingdings 3" w:hint="default"/>
        <w:caps w:val="0"/>
        <w:strike w:val="0"/>
        <w:dstrike w:val="0"/>
        <w:vanish w:val="0"/>
        <w:color w:val="628BAD"/>
        <w:vertAlign w:val="baseline"/>
      </w:rPr>
    </w:lvl>
  </w:abstractNum>
  <w:abstractNum w:abstractNumId="1" w15:restartNumberingAfterBreak="0">
    <w:nsid w:val="FFFFFFFE"/>
    <w:multiLevelType w:val="singleLevel"/>
    <w:tmpl w:val="FFFFFFFF"/>
    <w:lvl w:ilvl="0">
      <w:numFmt w:val="decimal"/>
      <w:pStyle w:val="AchievementChar"/>
      <w:lvlText w:val="*"/>
      <w:lvlJc w:val="left"/>
    </w:lvl>
  </w:abstractNum>
  <w:abstractNum w:abstractNumId="2" w15:restartNumberingAfterBreak="0">
    <w:nsid w:val="02576FE9"/>
    <w:multiLevelType w:val="hybridMultilevel"/>
    <w:tmpl w:val="2C68DB0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09C53D8"/>
    <w:multiLevelType w:val="multilevel"/>
    <w:tmpl w:val="9508E09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" w15:restartNumberingAfterBreak="0">
    <w:nsid w:val="395B19E4"/>
    <w:multiLevelType w:val="hybridMultilevel"/>
    <w:tmpl w:val="58A42798"/>
    <w:lvl w:ilvl="0" w:tplc="869C822C">
      <w:start w:val="16"/>
      <w:numFmt w:val="bullet"/>
      <w:lvlText w:val="-"/>
      <w:lvlJc w:val="left"/>
      <w:pPr>
        <w:ind w:left="360" w:hanging="360"/>
      </w:pPr>
      <w:rPr>
        <w:rFonts w:ascii="Gill Sans MT" w:eastAsia="Gill Sans MT" w:hAnsi="Gill Sans MT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1CB2695"/>
    <w:multiLevelType w:val="multilevel"/>
    <w:tmpl w:val="9DD8FF5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6" w15:restartNumberingAfterBreak="0">
    <w:nsid w:val="62F87D2A"/>
    <w:multiLevelType w:val="multilevel"/>
    <w:tmpl w:val="258E2C5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7" w15:restartNumberingAfterBreak="0">
    <w:nsid w:val="63CB2E98"/>
    <w:multiLevelType w:val="hybridMultilevel"/>
    <w:tmpl w:val="636CA5F4"/>
    <w:lvl w:ilvl="0" w:tplc="4C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4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5A7085B"/>
    <w:multiLevelType w:val="multilevel"/>
    <w:tmpl w:val="5322D0C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9" w15:restartNumberingAfterBreak="0">
    <w:nsid w:val="66B75600"/>
    <w:multiLevelType w:val="singleLevel"/>
    <w:tmpl w:val="EBBC44FA"/>
    <w:lvl w:ilvl="0">
      <w:start w:val="1"/>
      <w:numFmt w:val="bullet"/>
      <w:pStyle w:val="Achievement"/>
      <w:lvlText w:val=""/>
      <w:lvlJc w:val="left"/>
      <w:pPr>
        <w:tabs>
          <w:tab w:val="num" w:pos="360"/>
        </w:tabs>
        <w:ind w:left="245" w:hanging="245"/>
      </w:pPr>
      <w:rPr>
        <w:rFonts w:ascii="Wingdings" w:hAnsi="Wingdings" w:hint="default"/>
      </w:rPr>
    </w:lvl>
  </w:abstractNum>
  <w:abstractNum w:abstractNumId="10" w15:restartNumberingAfterBreak="0">
    <w:nsid w:val="6FF84D87"/>
    <w:multiLevelType w:val="hybridMultilevel"/>
    <w:tmpl w:val="E77C39CE"/>
    <w:lvl w:ilvl="0" w:tplc="4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7C603A92"/>
    <w:multiLevelType w:val="multilevel"/>
    <w:tmpl w:val="8690C7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num w:numId="1" w16cid:durableId="157775348">
    <w:abstractNumId w:val="0"/>
  </w:num>
  <w:num w:numId="2" w16cid:durableId="1841383030">
    <w:abstractNumId w:val="9"/>
  </w:num>
  <w:num w:numId="3" w16cid:durableId="1628197289">
    <w:abstractNumId w:val="1"/>
    <w:lvlOverride w:ilvl="0">
      <w:lvl w:ilvl="0">
        <w:start w:val="1"/>
        <w:numFmt w:val="bullet"/>
        <w:pStyle w:val="AchievementChar"/>
        <w:lvlText w:val=""/>
        <w:legacy w:legacy="1" w:legacySpace="0" w:legacyIndent="240"/>
        <w:lvlJc w:val="left"/>
        <w:pPr>
          <w:ind w:left="240" w:hanging="240"/>
        </w:pPr>
        <w:rPr>
          <w:rFonts w:ascii="Wingdings" w:hAnsi="Wingdings" w:cs="Wingdings"/>
          <w:sz w:val="12"/>
          <w:szCs w:val="12"/>
        </w:rPr>
      </w:lvl>
    </w:lvlOverride>
  </w:num>
  <w:num w:numId="4" w16cid:durableId="1149246093">
    <w:abstractNumId w:val="4"/>
  </w:num>
  <w:num w:numId="5" w16cid:durableId="1354769068">
    <w:abstractNumId w:val="2"/>
  </w:num>
  <w:num w:numId="6" w16cid:durableId="884564886">
    <w:abstractNumId w:val="3"/>
  </w:num>
  <w:num w:numId="7" w16cid:durableId="165680183">
    <w:abstractNumId w:val="0"/>
  </w:num>
  <w:num w:numId="8" w16cid:durableId="1623265206">
    <w:abstractNumId w:val="0"/>
  </w:num>
  <w:num w:numId="9" w16cid:durableId="741682969">
    <w:abstractNumId w:val="0"/>
  </w:num>
  <w:num w:numId="10" w16cid:durableId="1030496844">
    <w:abstractNumId w:val="0"/>
  </w:num>
  <w:num w:numId="11" w16cid:durableId="1451513198">
    <w:abstractNumId w:val="0"/>
  </w:num>
  <w:num w:numId="12" w16cid:durableId="21368381">
    <w:abstractNumId w:val="0"/>
  </w:num>
  <w:num w:numId="13" w16cid:durableId="15931369">
    <w:abstractNumId w:val="0"/>
  </w:num>
  <w:num w:numId="14" w16cid:durableId="539170787">
    <w:abstractNumId w:val="0"/>
  </w:num>
  <w:num w:numId="15" w16cid:durableId="1884518327">
    <w:abstractNumId w:val="0"/>
  </w:num>
  <w:num w:numId="16" w16cid:durableId="340663390">
    <w:abstractNumId w:val="0"/>
  </w:num>
  <w:num w:numId="17" w16cid:durableId="1791047090">
    <w:abstractNumId w:val="0"/>
  </w:num>
  <w:num w:numId="18" w16cid:durableId="1301809172">
    <w:abstractNumId w:val="10"/>
  </w:num>
  <w:num w:numId="19" w16cid:durableId="2081977246">
    <w:abstractNumId w:val="7"/>
  </w:num>
  <w:num w:numId="20" w16cid:durableId="1515461119">
    <w:abstractNumId w:val="0"/>
  </w:num>
  <w:num w:numId="21" w16cid:durableId="1318655775">
    <w:abstractNumId w:val="0"/>
  </w:num>
  <w:num w:numId="22" w16cid:durableId="2099519493">
    <w:abstractNumId w:val="8"/>
  </w:num>
  <w:num w:numId="23" w16cid:durableId="866453468">
    <w:abstractNumId w:val="5"/>
  </w:num>
  <w:num w:numId="24" w16cid:durableId="664894034">
    <w:abstractNumId w:val="6"/>
  </w:num>
  <w:num w:numId="25" w16cid:durableId="1107307609">
    <w:abstractNumId w:val="4"/>
  </w:num>
  <w:num w:numId="26" w16cid:durableId="199099857">
    <w:abstractNumId w:val="11"/>
  </w:num>
  <w:numIdMacAtCleanup w:val="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43FE6"/>
    <w:rsid w:val="00000634"/>
    <w:rsid w:val="00005D03"/>
    <w:rsid w:val="0000665F"/>
    <w:rsid w:val="00030359"/>
    <w:rsid w:val="00055635"/>
    <w:rsid w:val="0007154C"/>
    <w:rsid w:val="00071840"/>
    <w:rsid w:val="0007186B"/>
    <w:rsid w:val="0007699E"/>
    <w:rsid w:val="00084EEC"/>
    <w:rsid w:val="00086EC8"/>
    <w:rsid w:val="000900CF"/>
    <w:rsid w:val="00090A03"/>
    <w:rsid w:val="000968EE"/>
    <w:rsid w:val="000A0AEB"/>
    <w:rsid w:val="000A15C0"/>
    <w:rsid w:val="000B33A4"/>
    <w:rsid w:val="000B4F30"/>
    <w:rsid w:val="000B784B"/>
    <w:rsid w:val="000C0CA8"/>
    <w:rsid w:val="000C7599"/>
    <w:rsid w:val="000C7CA7"/>
    <w:rsid w:val="000D54E1"/>
    <w:rsid w:val="000D70D5"/>
    <w:rsid w:val="000E1839"/>
    <w:rsid w:val="000E5562"/>
    <w:rsid w:val="00100DFF"/>
    <w:rsid w:val="001040F5"/>
    <w:rsid w:val="00130D8E"/>
    <w:rsid w:val="00131F67"/>
    <w:rsid w:val="00137A1D"/>
    <w:rsid w:val="00137CF1"/>
    <w:rsid w:val="00142FD4"/>
    <w:rsid w:val="00154CC0"/>
    <w:rsid w:val="00156325"/>
    <w:rsid w:val="0016381D"/>
    <w:rsid w:val="00167B2D"/>
    <w:rsid w:val="00170C11"/>
    <w:rsid w:val="0017200D"/>
    <w:rsid w:val="001720D8"/>
    <w:rsid w:val="00180B53"/>
    <w:rsid w:val="00182C14"/>
    <w:rsid w:val="0018622E"/>
    <w:rsid w:val="001865B5"/>
    <w:rsid w:val="00186EE3"/>
    <w:rsid w:val="00190359"/>
    <w:rsid w:val="001932FF"/>
    <w:rsid w:val="001A629B"/>
    <w:rsid w:val="001A6756"/>
    <w:rsid w:val="001A7039"/>
    <w:rsid w:val="001B03B7"/>
    <w:rsid w:val="001C108D"/>
    <w:rsid w:val="001C7C0A"/>
    <w:rsid w:val="001D1E92"/>
    <w:rsid w:val="001E25A1"/>
    <w:rsid w:val="001E4258"/>
    <w:rsid w:val="001E4AA7"/>
    <w:rsid w:val="001F2653"/>
    <w:rsid w:val="001F2972"/>
    <w:rsid w:val="001F38D4"/>
    <w:rsid w:val="001F4D25"/>
    <w:rsid w:val="00200757"/>
    <w:rsid w:val="0020183B"/>
    <w:rsid w:val="00211044"/>
    <w:rsid w:val="00230524"/>
    <w:rsid w:val="00230B38"/>
    <w:rsid w:val="00247600"/>
    <w:rsid w:val="00250C21"/>
    <w:rsid w:val="0025574B"/>
    <w:rsid w:val="00255784"/>
    <w:rsid w:val="00260C16"/>
    <w:rsid w:val="00264903"/>
    <w:rsid w:val="00283DEF"/>
    <w:rsid w:val="00286B60"/>
    <w:rsid w:val="002A0400"/>
    <w:rsid w:val="002A0ED7"/>
    <w:rsid w:val="002A31C0"/>
    <w:rsid w:val="002C660F"/>
    <w:rsid w:val="002C6C43"/>
    <w:rsid w:val="002C6D6A"/>
    <w:rsid w:val="002C7F9F"/>
    <w:rsid w:val="002D028D"/>
    <w:rsid w:val="002D6AFE"/>
    <w:rsid w:val="002D7722"/>
    <w:rsid w:val="002F00F8"/>
    <w:rsid w:val="0030380F"/>
    <w:rsid w:val="00332109"/>
    <w:rsid w:val="003328ED"/>
    <w:rsid w:val="00346803"/>
    <w:rsid w:val="003551B2"/>
    <w:rsid w:val="0036467E"/>
    <w:rsid w:val="0037393A"/>
    <w:rsid w:val="00375900"/>
    <w:rsid w:val="0038273F"/>
    <w:rsid w:val="0038405F"/>
    <w:rsid w:val="003874E4"/>
    <w:rsid w:val="00397831"/>
    <w:rsid w:val="003A47F2"/>
    <w:rsid w:val="003A76C6"/>
    <w:rsid w:val="003B0ECF"/>
    <w:rsid w:val="003B1630"/>
    <w:rsid w:val="003E1C2F"/>
    <w:rsid w:val="003F34FB"/>
    <w:rsid w:val="00413671"/>
    <w:rsid w:val="00417CD4"/>
    <w:rsid w:val="0042007E"/>
    <w:rsid w:val="00420F1F"/>
    <w:rsid w:val="0042197E"/>
    <w:rsid w:val="004271C3"/>
    <w:rsid w:val="00430AF6"/>
    <w:rsid w:val="00454C1A"/>
    <w:rsid w:val="00466173"/>
    <w:rsid w:val="00481E2A"/>
    <w:rsid w:val="00497E41"/>
    <w:rsid w:val="004A206F"/>
    <w:rsid w:val="004B3556"/>
    <w:rsid w:val="004B5B41"/>
    <w:rsid w:val="004C1CA2"/>
    <w:rsid w:val="004C33A2"/>
    <w:rsid w:val="004C424D"/>
    <w:rsid w:val="004D1D1B"/>
    <w:rsid w:val="004D3991"/>
    <w:rsid w:val="004D65D4"/>
    <w:rsid w:val="004F77F7"/>
    <w:rsid w:val="00501376"/>
    <w:rsid w:val="00505BF4"/>
    <w:rsid w:val="00514519"/>
    <w:rsid w:val="005227FA"/>
    <w:rsid w:val="005262DA"/>
    <w:rsid w:val="00540BDC"/>
    <w:rsid w:val="0054353B"/>
    <w:rsid w:val="00544267"/>
    <w:rsid w:val="00547FF7"/>
    <w:rsid w:val="00553DC1"/>
    <w:rsid w:val="00555FE7"/>
    <w:rsid w:val="005572EA"/>
    <w:rsid w:val="005604FE"/>
    <w:rsid w:val="00563CD0"/>
    <w:rsid w:val="00564712"/>
    <w:rsid w:val="00566F5F"/>
    <w:rsid w:val="005672E8"/>
    <w:rsid w:val="0057432F"/>
    <w:rsid w:val="00586A5D"/>
    <w:rsid w:val="005916D7"/>
    <w:rsid w:val="00595418"/>
    <w:rsid w:val="005A1401"/>
    <w:rsid w:val="005A65B5"/>
    <w:rsid w:val="005B0B4E"/>
    <w:rsid w:val="005B3FB9"/>
    <w:rsid w:val="005C712A"/>
    <w:rsid w:val="005D2368"/>
    <w:rsid w:val="005D319F"/>
    <w:rsid w:val="005D62D8"/>
    <w:rsid w:val="005E4C19"/>
    <w:rsid w:val="005E52FF"/>
    <w:rsid w:val="005E553A"/>
    <w:rsid w:val="005F1875"/>
    <w:rsid w:val="005F27D6"/>
    <w:rsid w:val="005F3D91"/>
    <w:rsid w:val="006008CB"/>
    <w:rsid w:val="00605334"/>
    <w:rsid w:val="00606B83"/>
    <w:rsid w:val="006073AE"/>
    <w:rsid w:val="00616F26"/>
    <w:rsid w:val="00621054"/>
    <w:rsid w:val="006501E0"/>
    <w:rsid w:val="006541E9"/>
    <w:rsid w:val="00657899"/>
    <w:rsid w:val="006665BF"/>
    <w:rsid w:val="00677068"/>
    <w:rsid w:val="00691DEE"/>
    <w:rsid w:val="0069206C"/>
    <w:rsid w:val="00696C01"/>
    <w:rsid w:val="006A3534"/>
    <w:rsid w:val="006B2364"/>
    <w:rsid w:val="006B7499"/>
    <w:rsid w:val="006D246E"/>
    <w:rsid w:val="006D2623"/>
    <w:rsid w:val="006F1A47"/>
    <w:rsid w:val="007068FB"/>
    <w:rsid w:val="00713232"/>
    <w:rsid w:val="0072554D"/>
    <w:rsid w:val="00726553"/>
    <w:rsid w:val="00732D43"/>
    <w:rsid w:val="00741786"/>
    <w:rsid w:val="00743135"/>
    <w:rsid w:val="00752B78"/>
    <w:rsid w:val="0075373F"/>
    <w:rsid w:val="007602C5"/>
    <w:rsid w:val="0076248D"/>
    <w:rsid w:val="007666F1"/>
    <w:rsid w:val="00773FD7"/>
    <w:rsid w:val="00777243"/>
    <w:rsid w:val="00787D9C"/>
    <w:rsid w:val="00793C6A"/>
    <w:rsid w:val="00796B66"/>
    <w:rsid w:val="00797844"/>
    <w:rsid w:val="007B1175"/>
    <w:rsid w:val="007B1505"/>
    <w:rsid w:val="007B391A"/>
    <w:rsid w:val="007B7FC8"/>
    <w:rsid w:val="007C0301"/>
    <w:rsid w:val="007C2380"/>
    <w:rsid w:val="007C5286"/>
    <w:rsid w:val="007C7022"/>
    <w:rsid w:val="007D092C"/>
    <w:rsid w:val="007D72B8"/>
    <w:rsid w:val="007E1DE1"/>
    <w:rsid w:val="007E7D41"/>
    <w:rsid w:val="007F3642"/>
    <w:rsid w:val="00801278"/>
    <w:rsid w:val="0080479D"/>
    <w:rsid w:val="008069A9"/>
    <w:rsid w:val="00810454"/>
    <w:rsid w:val="00825D7C"/>
    <w:rsid w:val="00830CC7"/>
    <w:rsid w:val="00835435"/>
    <w:rsid w:val="008377E3"/>
    <w:rsid w:val="008521BA"/>
    <w:rsid w:val="00854E24"/>
    <w:rsid w:val="0086051E"/>
    <w:rsid w:val="008636DE"/>
    <w:rsid w:val="008806D1"/>
    <w:rsid w:val="00881E13"/>
    <w:rsid w:val="00887F79"/>
    <w:rsid w:val="00894CF6"/>
    <w:rsid w:val="008A1569"/>
    <w:rsid w:val="008A2EE3"/>
    <w:rsid w:val="008A668B"/>
    <w:rsid w:val="008A67EB"/>
    <w:rsid w:val="008B4BB5"/>
    <w:rsid w:val="008C260A"/>
    <w:rsid w:val="008C2B01"/>
    <w:rsid w:val="008D0AF5"/>
    <w:rsid w:val="008D1275"/>
    <w:rsid w:val="008D1DBF"/>
    <w:rsid w:val="008D65D2"/>
    <w:rsid w:val="00904AA5"/>
    <w:rsid w:val="0090654B"/>
    <w:rsid w:val="00915870"/>
    <w:rsid w:val="00922E35"/>
    <w:rsid w:val="009238CB"/>
    <w:rsid w:val="00930F8C"/>
    <w:rsid w:val="009339D3"/>
    <w:rsid w:val="009430B3"/>
    <w:rsid w:val="009439C2"/>
    <w:rsid w:val="00943FE6"/>
    <w:rsid w:val="009469EC"/>
    <w:rsid w:val="00950239"/>
    <w:rsid w:val="00964536"/>
    <w:rsid w:val="009660BA"/>
    <w:rsid w:val="00972931"/>
    <w:rsid w:val="009840ED"/>
    <w:rsid w:val="009912EB"/>
    <w:rsid w:val="009937C0"/>
    <w:rsid w:val="00997D03"/>
    <w:rsid w:val="009A0211"/>
    <w:rsid w:val="009A68F4"/>
    <w:rsid w:val="009B2072"/>
    <w:rsid w:val="009D7716"/>
    <w:rsid w:val="009E02DA"/>
    <w:rsid w:val="009E2255"/>
    <w:rsid w:val="009E7212"/>
    <w:rsid w:val="009F47D9"/>
    <w:rsid w:val="009F4A0B"/>
    <w:rsid w:val="009F5F6D"/>
    <w:rsid w:val="009F7B1D"/>
    <w:rsid w:val="00A02A65"/>
    <w:rsid w:val="00A04A44"/>
    <w:rsid w:val="00A1524A"/>
    <w:rsid w:val="00A16A8C"/>
    <w:rsid w:val="00A226C4"/>
    <w:rsid w:val="00A23ED3"/>
    <w:rsid w:val="00A32905"/>
    <w:rsid w:val="00A51600"/>
    <w:rsid w:val="00A51B1D"/>
    <w:rsid w:val="00A6004D"/>
    <w:rsid w:val="00A657C8"/>
    <w:rsid w:val="00A67095"/>
    <w:rsid w:val="00A76E3C"/>
    <w:rsid w:val="00A825BD"/>
    <w:rsid w:val="00A94900"/>
    <w:rsid w:val="00AA20FB"/>
    <w:rsid w:val="00AB4848"/>
    <w:rsid w:val="00AE2E5B"/>
    <w:rsid w:val="00AE4CCD"/>
    <w:rsid w:val="00AE6349"/>
    <w:rsid w:val="00B05365"/>
    <w:rsid w:val="00B057BA"/>
    <w:rsid w:val="00B10246"/>
    <w:rsid w:val="00B26DB6"/>
    <w:rsid w:val="00B3791E"/>
    <w:rsid w:val="00B439E3"/>
    <w:rsid w:val="00B47D21"/>
    <w:rsid w:val="00B50A35"/>
    <w:rsid w:val="00B5762F"/>
    <w:rsid w:val="00B601DC"/>
    <w:rsid w:val="00B6702A"/>
    <w:rsid w:val="00B67667"/>
    <w:rsid w:val="00B719E6"/>
    <w:rsid w:val="00B73B0C"/>
    <w:rsid w:val="00B77565"/>
    <w:rsid w:val="00B952FD"/>
    <w:rsid w:val="00BB1B73"/>
    <w:rsid w:val="00BB3724"/>
    <w:rsid w:val="00BC0233"/>
    <w:rsid w:val="00BC0CD5"/>
    <w:rsid w:val="00BC289D"/>
    <w:rsid w:val="00BD362B"/>
    <w:rsid w:val="00BD6D47"/>
    <w:rsid w:val="00BE5EEC"/>
    <w:rsid w:val="00BF0C63"/>
    <w:rsid w:val="00BF213B"/>
    <w:rsid w:val="00C12FF6"/>
    <w:rsid w:val="00C133A6"/>
    <w:rsid w:val="00C15425"/>
    <w:rsid w:val="00C24191"/>
    <w:rsid w:val="00C2708E"/>
    <w:rsid w:val="00C300BC"/>
    <w:rsid w:val="00C301FE"/>
    <w:rsid w:val="00C34E75"/>
    <w:rsid w:val="00C35243"/>
    <w:rsid w:val="00C3532D"/>
    <w:rsid w:val="00C372D6"/>
    <w:rsid w:val="00C444DB"/>
    <w:rsid w:val="00C54E45"/>
    <w:rsid w:val="00C66605"/>
    <w:rsid w:val="00C728AA"/>
    <w:rsid w:val="00C743E6"/>
    <w:rsid w:val="00C81B2D"/>
    <w:rsid w:val="00C873A4"/>
    <w:rsid w:val="00CA712E"/>
    <w:rsid w:val="00CB686B"/>
    <w:rsid w:val="00CC7F47"/>
    <w:rsid w:val="00CD0B5A"/>
    <w:rsid w:val="00CD3DF8"/>
    <w:rsid w:val="00CE27F5"/>
    <w:rsid w:val="00D069A7"/>
    <w:rsid w:val="00D10929"/>
    <w:rsid w:val="00D13DE9"/>
    <w:rsid w:val="00D15903"/>
    <w:rsid w:val="00D23CF5"/>
    <w:rsid w:val="00D33D93"/>
    <w:rsid w:val="00D438FE"/>
    <w:rsid w:val="00D6000C"/>
    <w:rsid w:val="00D619B7"/>
    <w:rsid w:val="00D62EC2"/>
    <w:rsid w:val="00D66392"/>
    <w:rsid w:val="00D74B13"/>
    <w:rsid w:val="00D867A2"/>
    <w:rsid w:val="00DA67CB"/>
    <w:rsid w:val="00DA6FBF"/>
    <w:rsid w:val="00DA7107"/>
    <w:rsid w:val="00DD0C7E"/>
    <w:rsid w:val="00DD1E1B"/>
    <w:rsid w:val="00DD2DFD"/>
    <w:rsid w:val="00DD49D2"/>
    <w:rsid w:val="00DD5F2F"/>
    <w:rsid w:val="00DE555D"/>
    <w:rsid w:val="00DF0868"/>
    <w:rsid w:val="00DF1EFC"/>
    <w:rsid w:val="00E078C6"/>
    <w:rsid w:val="00E132AF"/>
    <w:rsid w:val="00E25A10"/>
    <w:rsid w:val="00E272B4"/>
    <w:rsid w:val="00E36594"/>
    <w:rsid w:val="00E60010"/>
    <w:rsid w:val="00E610A9"/>
    <w:rsid w:val="00E61C5C"/>
    <w:rsid w:val="00E665CF"/>
    <w:rsid w:val="00E72E1E"/>
    <w:rsid w:val="00E8439A"/>
    <w:rsid w:val="00E85095"/>
    <w:rsid w:val="00E901E6"/>
    <w:rsid w:val="00EA31BC"/>
    <w:rsid w:val="00EB04DF"/>
    <w:rsid w:val="00EB4906"/>
    <w:rsid w:val="00EB4DDB"/>
    <w:rsid w:val="00EC6153"/>
    <w:rsid w:val="00ED2989"/>
    <w:rsid w:val="00ED5674"/>
    <w:rsid w:val="00EE56C8"/>
    <w:rsid w:val="00EE7BB8"/>
    <w:rsid w:val="00EF0FA9"/>
    <w:rsid w:val="00F015E5"/>
    <w:rsid w:val="00F03B8F"/>
    <w:rsid w:val="00F135F4"/>
    <w:rsid w:val="00F41D4F"/>
    <w:rsid w:val="00F44161"/>
    <w:rsid w:val="00F51389"/>
    <w:rsid w:val="00F6126D"/>
    <w:rsid w:val="00F61331"/>
    <w:rsid w:val="00F824F3"/>
    <w:rsid w:val="00F867ED"/>
    <w:rsid w:val="00F94037"/>
    <w:rsid w:val="00F97604"/>
    <w:rsid w:val="00F97DB8"/>
    <w:rsid w:val="00FA1F6A"/>
    <w:rsid w:val="00FA39A3"/>
    <w:rsid w:val="00FB00EC"/>
    <w:rsid w:val="00FF2675"/>
    <w:rsid w:val="00FF5CD7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E4D23E9"/>
  <w15:docId w15:val="{1082BD90-698B-433C-AD69-4E1FE620F78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36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952FD"/>
    <w:rPr>
      <w:rFonts w:ascii="Corbel" w:hAnsi="Corbel" w:cs="Consolas"/>
      <w:sz w:val="20"/>
      <w:szCs w:val="32"/>
    </w:rPr>
  </w:style>
  <w:style w:type="paragraph" w:styleId="Heading1">
    <w:name w:val="heading 1"/>
    <w:next w:val="Normal"/>
    <w:link w:val="Heading1Char"/>
    <w:autoRedefine/>
    <w:uiPriority w:val="9"/>
    <w:qFormat/>
    <w:rsid w:val="00C133A6"/>
    <w:pPr>
      <w:shd w:val="clear" w:color="auto" w:fill="E5DFEC" w:themeFill="accent4" w:themeFillTint="33"/>
      <w:spacing w:before="400" w:after="120" w:line="240" w:lineRule="auto"/>
      <w:jc w:val="center"/>
      <w:outlineLvl w:val="0"/>
    </w:pPr>
    <w:rPr>
      <w:rFonts w:ascii="Arial" w:eastAsia="Gill Sans MT" w:hAnsi="Arial" w:cs="Arial"/>
      <w:b/>
      <w:color w:val="528693"/>
      <w:sz w:val="24"/>
      <w:szCs w:val="24"/>
      <w:lang w:eastAsia="ja-JP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9D7716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793C6A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365F91" w:themeColor="accent1" w:themeShade="B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C133A6"/>
    <w:rPr>
      <w:rFonts w:ascii="Arial" w:eastAsia="Gill Sans MT" w:hAnsi="Arial" w:cs="Arial"/>
      <w:b/>
      <w:color w:val="528693"/>
      <w:sz w:val="24"/>
      <w:szCs w:val="24"/>
      <w:shd w:val="clear" w:color="auto" w:fill="E5DFEC" w:themeFill="accent4" w:themeFillTint="33"/>
      <w:lang w:eastAsia="ja-JP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8069A9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069A9"/>
    <w:rPr>
      <w:rFonts w:ascii="Tahoma" w:hAnsi="Tahoma" w:cs="Tahoma"/>
      <w:sz w:val="16"/>
      <w:szCs w:val="16"/>
    </w:rPr>
  </w:style>
  <w:style w:type="paragraph" w:customStyle="1" w:styleId="Name">
    <w:name w:val="Name"/>
    <w:basedOn w:val="Normal"/>
    <w:qFormat/>
    <w:rsid w:val="00B952FD"/>
    <w:pPr>
      <w:spacing w:after="0" w:line="240" w:lineRule="auto"/>
    </w:pPr>
    <w:rPr>
      <w:sz w:val="80"/>
      <w:szCs w:val="80"/>
    </w:rPr>
  </w:style>
  <w:style w:type="paragraph" w:styleId="Header">
    <w:name w:val="header"/>
    <w:basedOn w:val="Normal"/>
    <w:link w:val="HeaderChar"/>
    <w:uiPriority w:val="99"/>
    <w:unhideWhenUsed/>
    <w:rsid w:val="00B952FD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B952FD"/>
    <w:rPr>
      <w:rFonts w:ascii="Corbel" w:hAnsi="Corbel" w:cs="Consolas"/>
      <w:sz w:val="32"/>
      <w:szCs w:val="32"/>
    </w:rPr>
  </w:style>
  <w:style w:type="paragraph" w:styleId="Footer">
    <w:name w:val="footer"/>
    <w:basedOn w:val="Normal"/>
    <w:link w:val="FooterChar"/>
    <w:uiPriority w:val="99"/>
    <w:unhideWhenUsed/>
    <w:rsid w:val="00B952FD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B952FD"/>
    <w:rPr>
      <w:rFonts w:ascii="Corbel" w:hAnsi="Corbel" w:cs="Consolas"/>
      <w:sz w:val="32"/>
      <w:szCs w:val="32"/>
    </w:rPr>
  </w:style>
  <w:style w:type="paragraph" w:styleId="ListBullet">
    <w:name w:val="List Bullet"/>
    <w:basedOn w:val="Normal"/>
    <w:uiPriority w:val="36"/>
    <w:unhideWhenUsed/>
    <w:qFormat/>
    <w:rsid w:val="005916D7"/>
    <w:pPr>
      <w:numPr>
        <w:numId w:val="1"/>
      </w:numPr>
      <w:spacing w:after="120"/>
      <w:contextualSpacing/>
    </w:pPr>
    <w:rPr>
      <w:rFonts w:ascii="Gill Sans MT" w:eastAsia="Gill Sans MT" w:hAnsi="Gill Sans MT" w:cs="Times New Roman"/>
      <w:color w:val="000000"/>
      <w:szCs w:val="20"/>
      <w:lang w:eastAsia="ja-JP"/>
    </w:rPr>
  </w:style>
  <w:style w:type="paragraph" w:customStyle="1" w:styleId="Section">
    <w:name w:val="Section"/>
    <w:basedOn w:val="Normal"/>
    <w:next w:val="Normal"/>
    <w:link w:val="SectionChar"/>
    <w:uiPriority w:val="1"/>
    <w:qFormat/>
    <w:rsid w:val="00B952FD"/>
    <w:pPr>
      <w:spacing w:after="120" w:line="240" w:lineRule="auto"/>
      <w:contextualSpacing/>
    </w:pPr>
    <w:rPr>
      <w:rFonts w:ascii="Bookman Old Style" w:eastAsia="Gill Sans MT" w:hAnsi="Bookman Old Style" w:cs="Times New Roman"/>
      <w:b/>
      <w:color w:val="9FB8CD"/>
      <w:sz w:val="24"/>
      <w:szCs w:val="20"/>
      <w:lang w:eastAsia="ja-JP"/>
    </w:rPr>
  </w:style>
  <w:style w:type="paragraph" w:customStyle="1" w:styleId="Subsection">
    <w:name w:val="Subsection"/>
    <w:basedOn w:val="Normal"/>
    <w:link w:val="SubsectionChar"/>
    <w:uiPriority w:val="3"/>
    <w:qFormat/>
    <w:rsid w:val="00B952FD"/>
    <w:pPr>
      <w:spacing w:before="40" w:after="80" w:line="240" w:lineRule="auto"/>
    </w:pPr>
    <w:rPr>
      <w:rFonts w:ascii="Bookman Old Style" w:eastAsia="Gill Sans MT" w:hAnsi="Bookman Old Style" w:cs="Times New Roman"/>
      <w:b/>
      <w:color w:val="727CA3"/>
      <w:sz w:val="18"/>
      <w:szCs w:val="20"/>
      <w:lang w:eastAsia="ja-JP"/>
    </w:rPr>
  </w:style>
  <w:style w:type="character" w:customStyle="1" w:styleId="SectionChar">
    <w:name w:val="Section Char"/>
    <w:basedOn w:val="DefaultParagraphFont"/>
    <w:link w:val="Section"/>
    <w:uiPriority w:val="1"/>
    <w:rsid w:val="00B952FD"/>
    <w:rPr>
      <w:rFonts w:ascii="Bookman Old Style" w:eastAsia="Gill Sans MT" w:hAnsi="Bookman Old Style" w:cs="Times New Roman"/>
      <w:b/>
      <w:color w:val="9FB8CD"/>
      <w:sz w:val="24"/>
      <w:szCs w:val="20"/>
      <w:lang w:eastAsia="ja-JP"/>
    </w:rPr>
  </w:style>
  <w:style w:type="character" w:customStyle="1" w:styleId="SubsectionChar">
    <w:name w:val="Subsection Char"/>
    <w:basedOn w:val="DefaultParagraphFont"/>
    <w:link w:val="Subsection"/>
    <w:uiPriority w:val="3"/>
    <w:rsid w:val="00B952FD"/>
    <w:rPr>
      <w:rFonts w:ascii="Bookman Old Style" w:eastAsia="Gill Sans MT" w:hAnsi="Bookman Old Style" w:cs="Times New Roman"/>
      <w:b/>
      <w:color w:val="727CA3"/>
      <w:sz w:val="18"/>
      <w:szCs w:val="20"/>
      <w:lang w:eastAsia="ja-JP"/>
    </w:rPr>
  </w:style>
  <w:style w:type="paragraph" w:customStyle="1" w:styleId="SubsectionDate">
    <w:name w:val="Subsection Date"/>
    <w:basedOn w:val="Section"/>
    <w:link w:val="SubsectionDateChar"/>
    <w:uiPriority w:val="4"/>
    <w:qFormat/>
    <w:rsid w:val="00B952FD"/>
    <w:rPr>
      <w:b w:val="0"/>
      <w:color w:val="727CA3"/>
      <w:sz w:val="18"/>
    </w:rPr>
  </w:style>
  <w:style w:type="paragraph" w:customStyle="1" w:styleId="SubsectionText">
    <w:name w:val="Subsection Text"/>
    <w:basedOn w:val="Normal"/>
    <w:uiPriority w:val="5"/>
    <w:qFormat/>
    <w:rsid w:val="00B952FD"/>
    <w:pPr>
      <w:spacing w:after="320"/>
      <w:contextualSpacing/>
    </w:pPr>
    <w:rPr>
      <w:rFonts w:ascii="Gill Sans MT" w:eastAsia="Gill Sans MT" w:hAnsi="Gill Sans MT" w:cs="Times New Roman"/>
      <w:color w:val="000000"/>
      <w:szCs w:val="20"/>
      <w:lang w:eastAsia="ja-JP"/>
    </w:rPr>
  </w:style>
  <w:style w:type="character" w:customStyle="1" w:styleId="SubsectionDateChar">
    <w:name w:val="Subsection Date Char"/>
    <w:basedOn w:val="SubsectionChar"/>
    <w:link w:val="SubsectionDate"/>
    <w:uiPriority w:val="4"/>
    <w:rsid w:val="00B952FD"/>
    <w:rPr>
      <w:rFonts w:ascii="Bookman Old Style" w:eastAsia="Gill Sans MT" w:hAnsi="Bookman Old Style" w:cs="Times New Roman"/>
      <w:b w:val="0"/>
      <w:color w:val="727CA3"/>
      <w:sz w:val="18"/>
      <w:szCs w:val="20"/>
      <w:lang w:eastAsia="ja-JP"/>
    </w:rPr>
  </w:style>
  <w:style w:type="paragraph" w:customStyle="1" w:styleId="Achievement">
    <w:name w:val="Achievement"/>
    <w:basedOn w:val="BodyText"/>
    <w:rsid w:val="00B952FD"/>
    <w:pPr>
      <w:numPr>
        <w:numId w:val="2"/>
      </w:numPr>
      <w:tabs>
        <w:tab w:val="clear" w:pos="360"/>
      </w:tabs>
      <w:spacing w:after="60" w:line="220" w:lineRule="atLeast"/>
      <w:ind w:left="0" w:firstLine="0"/>
      <w:jc w:val="both"/>
    </w:pPr>
    <w:rPr>
      <w:rFonts w:ascii="Arial" w:eastAsia="Times New Roman" w:hAnsi="Arial" w:cs="Times New Roman"/>
      <w:spacing w:val="-5"/>
      <w:szCs w:val="20"/>
    </w:rPr>
  </w:style>
  <w:style w:type="paragraph" w:styleId="BodyText">
    <w:name w:val="Body Text"/>
    <w:basedOn w:val="Normal"/>
    <w:link w:val="BodyTextChar"/>
    <w:uiPriority w:val="99"/>
    <w:semiHidden/>
    <w:unhideWhenUsed/>
    <w:rsid w:val="00B952FD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B952FD"/>
    <w:rPr>
      <w:rFonts w:ascii="Corbel" w:hAnsi="Corbel" w:cs="Consolas"/>
      <w:sz w:val="20"/>
      <w:szCs w:val="32"/>
    </w:rPr>
  </w:style>
  <w:style w:type="paragraph" w:customStyle="1" w:styleId="YearandName">
    <w:name w:val="Year and Name"/>
    <w:basedOn w:val="Subsection"/>
    <w:qFormat/>
    <w:rsid w:val="00D23CF5"/>
    <w:pPr>
      <w:tabs>
        <w:tab w:val="left" w:pos="720"/>
      </w:tabs>
    </w:pPr>
    <w:rPr>
      <w:rFonts w:ascii="Corbel" w:hAnsi="Corbel"/>
      <w:color w:val="528693"/>
      <w:sz w:val="24"/>
      <w:szCs w:val="24"/>
    </w:rPr>
  </w:style>
  <w:style w:type="paragraph" w:customStyle="1" w:styleId="Educationwithindent">
    <w:name w:val="Education with indent"/>
    <w:basedOn w:val="Achievement"/>
    <w:qFormat/>
    <w:rsid w:val="00D23CF5"/>
    <w:pPr>
      <w:numPr>
        <w:numId w:val="0"/>
      </w:numPr>
      <w:ind w:left="720"/>
      <w:jc w:val="left"/>
    </w:pPr>
    <w:rPr>
      <w:rFonts w:ascii="Corbel" w:hAnsi="Corbel"/>
      <w:color w:val="000000"/>
      <w:sz w:val="22"/>
      <w:szCs w:val="22"/>
    </w:rPr>
  </w:style>
  <w:style w:type="character" w:styleId="Hyperlink">
    <w:name w:val="Hyperlink"/>
    <w:basedOn w:val="DefaultParagraphFont"/>
    <w:uiPriority w:val="99"/>
    <w:semiHidden/>
    <w:unhideWhenUsed/>
    <w:rsid w:val="00887F79"/>
    <w:rPr>
      <w:color w:val="0000FF"/>
      <w:u w:val="single"/>
    </w:rPr>
  </w:style>
  <w:style w:type="paragraph" w:styleId="ListParagraph">
    <w:name w:val="List Paragraph"/>
    <w:basedOn w:val="Normal"/>
    <w:uiPriority w:val="34"/>
    <w:qFormat/>
    <w:rsid w:val="00CD0B5A"/>
    <w:pPr>
      <w:spacing w:after="0" w:line="240" w:lineRule="auto"/>
      <w:ind w:left="720"/>
      <w:contextualSpacing/>
    </w:pPr>
    <w:rPr>
      <w:rFonts w:ascii="Times New Roman" w:eastAsia="Times New Roman" w:hAnsi="Times New Roman" w:cs="Times New Roman"/>
      <w:sz w:val="24"/>
      <w:szCs w:val="24"/>
      <w:lang w:val="de-DE" w:eastAsia="de-DE"/>
    </w:rPr>
  </w:style>
  <w:style w:type="table" w:styleId="TableGrid">
    <w:name w:val="Table Grid"/>
    <w:basedOn w:val="TableNormal"/>
    <w:uiPriority w:val="59"/>
    <w:rsid w:val="0017200D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AchievementChar">
    <w:name w:val="Achievement Char"/>
    <w:basedOn w:val="BodyText"/>
    <w:uiPriority w:val="99"/>
    <w:rsid w:val="00CE27F5"/>
    <w:pPr>
      <w:numPr>
        <w:numId w:val="3"/>
      </w:numPr>
      <w:spacing w:after="60" w:line="240" w:lineRule="atLeast"/>
      <w:jc w:val="both"/>
    </w:pPr>
    <w:rPr>
      <w:rFonts w:ascii="Garamond" w:eastAsia="Times New Roman" w:hAnsi="Garamond" w:cs="Garamond"/>
      <w:sz w:val="22"/>
      <w:szCs w:val="22"/>
    </w:rPr>
  </w:style>
  <w:style w:type="paragraph" w:styleId="HTMLPreformatted">
    <w:name w:val="HTML Preformatted"/>
    <w:basedOn w:val="Normal"/>
    <w:link w:val="HTMLPreformattedChar"/>
    <w:uiPriority w:val="99"/>
    <w:unhideWhenUsed/>
    <w:rsid w:val="00BC289D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 w:line="240" w:lineRule="auto"/>
    </w:pPr>
    <w:rPr>
      <w:rFonts w:ascii="Courier New" w:eastAsia="Times New Roman" w:hAnsi="Courier New" w:cs="Courier New"/>
      <w:szCs w:val="20"/>
      <w:lang w:val="en-IN" w:eastAsia="en-IN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rsid w:val="00BC289D"/>
    <w:rPr>
      <w:rFonts w:ascii="Courier New" w:eastAsia="Times New Roman" w:hAnsi="Courier New" w:cs="Courier New"/>
      <w:sz w:val="20"/>
      <w:szCs w:val="20"/>
      <w:lang w:val="en-IN" w:eastAsia="en-IN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9D7716"/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character" w:customStyle="1" w:styleId="Heading4Char">
    <w:name w:val="Heading 4 Char"/>
    <w:basedOn w:val="DefaultParagraphFont"/>
    <w:link w:val="Heading4"/>
    <w:uiPriority w:val="9"/>
    <w:rsid w:val="00793C6A"/>
    <w:rPr>
      <w:rFonts w:asciiTheme="majorHAnsi" w:eastAsiaTheme="majorEastAsia" w:hAnsiTheme="majorHAnsi" w:cstheme="majorBidi"/>
      <w:i/>
      <w:iCs/>
      <w:color w:val="365F91" w:themeColor="accent1" w:themeShade="BF"/>
      <w:sz w:val="20"/>
      <w:szCs w:val="3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50887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687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593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9725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5592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00818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2875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516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084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58194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56131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1196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00522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857033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88195153">
              <w:marLeft w:val="-225"/>
              <w:marRight w:val="-225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9102840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71639487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39736296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9883222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34" Type="http://schemas.openxmlformats.org/officeDocument/2006/relationships/image" Target="media/image2.jpeg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image" Target="media/image1.png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settings" Target="setting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endnotes" Target="endnotes.xml"/><Relationship Id="rId37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styles" Target="styles.xml"/><Relationship Id="rId36" Type="http://schemas.openxmlformats.org/officeDocument/2006/relationships/fontTable" Target="fontTable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numbering" Target="numbering.xml"/><Relationship Id="rId30" Type="http://schemas.openxmlformats.org/officeDocument/2006/relationships/webSettings" Target="webSettings.xml"/><Relationship Id="rId35" Type="http://schemas.openxmlformats.org/officeDocument/2006/relationships/header" Target="header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item1.xml><?xml version="1.0" encoding="utf-8"?>
<nXeGKudETKPeaCNGFh5i2aVdoOsLYjULCdH7T707tDyRRmguot4fEcJ2iD6f9>9gb8/dGNiSg85ZidzrK1Fg==</nXeGKudETKPeaCNGFh5i2aVdoOsLYjULCdH7T707tDyRRmguot4fEcJ2iD6f9>
</file>

<file path=customXml/item2.xml><?xml version="1.0" encoding="utf-8"?>
<nXeGKudETKPeaCNGFh5ix5fP7fSWtl37NIroXmZyHIynb9qBde2n67FOJFV2>eDRB324l0Mn4dbbVFF/GnQ==</nXeGKudETKPeaCNGFh5ix5fP7fSWtl37NIroXmZyHIynb9qBde2n67FOJFV2>
</file>

<file path=customXml/item3.xml><?xml version="1.0" encoding="utf-8"?>
<nXeGKudETKPeaCNGFh5i7cKyawAjgyQn9gyiebCxx1jD9eHXSWW9Lib2F1j9>mZ4rtFSXbzk2Ux9ca9oo0xW476xknHRNQE4+KN4EvzP+tilx12fWpRj645XJJ/9VqutS0sAKbgZmMgI708IKWEK8jqM4E7TE4sOi3DuR2qJp8Pr+sW4kPODE+h/t/KFC2CkvrTsMhUTzA4Ay54Ri8jbKDTopL6K1zjVdP8DO/D0=</nXeGKudETKPeaCNGFh5i7cKyawAjgyQn9gyiebCxx1jD9eHXSWW9Lib2F1j9>
</file>

<file path=customXml/item4.xml><?xml version="1.0" encoding="utf-8"?>
<NovaPath_docClassID>1010</NovaPath_docClassID>
</file>

<file path=customXml/item5.xml><?xml version="1.0" encoding="utf-8"?>
<NovaPath_baseApplication>Microsoft Word</NovaPath_baseApplication>
</file>

<file path=customXml/item6.xml><?xml version="1.0" encoding="utf-8"?>
<NovaPath_docName>C:\Users\z203306\Desktop\Priya Pradhan - Software Testing.docx</NovaPath_docName>
</file>

<file path=customXml/item7.xml><?xml version="1.0" encoding="utf-8"?>
<nXeGKudETKPeaCNGFh5ix5fP7fSWtl37NIroXmZN38TajkfZeW3Vf6bvmNn8>2slUQYZXyOjMMk9sT9NQI9BTUEdM1Bb4x3Sof19T4c1zDRnIqEvU2lh6c5DVj4pI</nXeGKudETKPeaCNGFh5ix5fP7fSWtl37NIroXmZN38TajkfZeW3Vf6bvmNn8>
</file>

<file path=customXml/item8.xml><?xml version="1.0" encoding="utf-8"?>
<nXeGKudETKPeaCNGFh5i8sltj09I1nJ8AlBUytNZ1Ehih9jnZMZtoeNI9UMZ5>w0PIIyGfD5VLc1zoJj+TuoFY4ueCTbMjhBax3Xd7TB8=</nXeGKudETKPeaCNGFh5i8sltj09I1nJ8AlBUytNZ1Ehih9jnZMZtoeNI9UMZ5>
</file>

<file path=customXml/item9.xml><?xml version="1.0" encoding="utf-8"?>
<nXeGKudETKPeaCNGFh5ix5fP7fSWtl37NIroXmYBQsS1cecqKZfGozr8W9iy>lRNKEdCWJXNAkniveh3+yQ==</nXeGKudETKPeaCNGFh5ix5fP7fSWtl37NIroXmYBQsS1cecqKZfGozr8W9iy>
</file>

<file path=customXml/item10.xml><?xml version="1.0" encoding="utf-8"?>
<nXeGKudETKPeaCNGFh5iTSI5UodjD94nh7U7VklxY>39Bv13FRFOZMUI4cmYtE6wh25JRmhrGFwKIIUPZUJ5bNGnZUCZnRQ12Bl94z0XRKwNb1t0nDyXv2XRidVOitWA==</nXeGKudETKPeaCNGFh5iTSI5UodjD94nh7U7VklxY>
</file>

<file path=customXml/item11.xml><?xml version="1.0" encoding="utf-8"?>
<NovaPath_tenantID>8BC9BD9B-31E2-4E97-ABE0-B03814292429</NovaPath_tenantID>
</file>

<file path=customXml/item12.xml><?xml version="1.0" encoding="utf-8"?>
<NovaPath_docID>AZAGFCRSH1OEVO8JZ40AQKAKOJ</NovaPath_docID>
</file>

<file path=customXml/item13.xml><?xml version="1.0" encoding="utf-8"?>
<NovaPath_docClass>Public</NovaPath_docClass>
</file>

<file path=customXml/item14.xml><?xml version="1.0" encoding="utf-8"?>
<NovaPath_docOwner>Z203306</NovaPath_docOwner>
</file>

<file path=customXml/item15.xml><?xml version="1.0" encoding="utf-8"?>
<nXeGKudETKPeaCNGFh5iKXsadLDxTRe0xbrxgS3asWaSdlBY0sLX5pYu7jLmo>SiTVZYrZoP6lgSCTj6v0lYUXo7rptB3vsxE98fSlaTok74hHqUQ//z+IzG3f3dKdNUyW4Kjm/X9VSbJA4Gr5MW0KPH+B642pxXdDNArGooo=</nXeGKudETKPeaCNGFh5iKXsadLDxTRe0xbrxgS3asWaSdlBY0sLX5pYu7jLmo>
</file>

<file path=customXml/item16.xml><?xml version="1.0" encoding="utf-8"?>
<NovaPath_versionInfo>3.4.10.11016</NovaPath_versionInfo>
</file>

<file path=customXml/item17.xml><?xml version="1.0" encoding="utf-8"?>
<NovaPath_DocInfoFromAfterSave>True</NovaPath_DocInfoFromAfterSave>
</file>

<file path=customXml/item18.xml><?xml version="1.0" encoding="utf-8"?>
<nXeGKudETKPeaCNGFh5iyLk1gcWWJqTgFQk8wGFUmjFC0m6hdwbr2zDsrBNVqK>k90oU407sJL9ke/nk5Kj6F17ejvDptRhqpD/Z+b29yI=</nXeGKudETKPeaCNGFh5iyLk1gcWWJqTgFQk8wGFUmjFC0m6hdwbr2zDsrBNVqK>
</file>

<file path=customXml/item19.xml><?xml version="1.0" encoding="utf-8"?>
<NovaPath_docClassDate>09/23/2016 23:33:01</NovaPath_docClassDate>
</file>

<file path=customXml/item20.xml><?xml version="1.0" encoding="utf-8"?>
<nXeGKudETKPeaCNGFh5i0BGlH9ci87cLWvMx3DlPzuAPh2gY9s703zKUS7uW>mZ4rtFSXbzk2Ux9ca9oo0xW476xknHRNQE4+KN4EvzP+tilx12fWpRj645XJJ/9V9YP7/G3Bv2nk3B3VUJnllg==</nXeGKudETKPeaCNGFh5i0BGlH9ci87cLWvMx3DlPzuAPh2gY9s703zKUS7uW>
</file>

<file path=customXml/item21.xml><?xml version="1.0" encoding="utf-8"?>
<NovaPath_docAuthor>hloom.com</NovaPath_docAuthor>
</file>

<file path=customXml/item22.xml><?xml version="1.0" encoding="utf-8"?>
<nXeGKudETKPeaCNGFh5i5JKJLOqxkMZWB6LsYfMaI9RtbpE1WkCpXazESWus5B>6rNDMje9nffoo/npNZXxkrKPJVGQEMYhgSbbNeEoFaguRaV55Kyr5KhN8plYPDWdKFIQRwQLMb6FVzdHOrPcHw==</nXeGKudETKPeaCNGFh5i5JKJLOqxkMZWB6LsYfMaI9RtbpE1WkCpXazESWus5B>
</file>

<file path=customXml/item23.xml><?xml version="1.0" encoding="utf-8"?>
<nXeGKudETKPeaCNGFh5iy53cs4YTjZQd4Re9Stbph13fJwq3N1dxRUwfkxNCzGbktJIbKf2q8mQyY814Q>otRpIIeRwLhaEEzuCOJU4w==</nXeGKudETKPeaCNGFh5iy53cs4YTjZQd4Re9Stbph13fJwq3N1dxRUwfkxNCzGbktJIbKf2q8mQyY814Q>
</file>

<file path=customXml/item24.xml><?xml version="1.0" encoding="utf-8"?>
<nXeGKudETKPeaCNGFh5i5IeuWeXv6XDtePDOrtUSOqWwmvYa7PTRiLQvIZkriN4zFxEJfkpx7yiWurrFRQTw>wET7z3APVwWLb5suGR4vTtZrarbu8vv5kPcS6N5bl58=</nXeGKudETKPeaCNGFh5i5IeuWeXv6XDtePDOrtUSOqWwmvYa7PTRiLQvIZkriN4zFxEJfkpx7yiWurrFRQTw>
</file>

<file path=customXml/item25.xml><?xml version="1.0" encoding="utf-8"?>
<NovaPath_docIDOld>K8MD8YG8IBE5V5ER0ZL1LB9F6T</NovaPath_docIDOld>
</file>

<file path=customXml/item26.xml><?xml version="1.0" encoding="utf-8"?>
<NovaPath_docPath>C:\Users\z203306\Desktop</NovaPath_docPath>
</file>

<file path=customXml/itemProps1.xml><?xml version="1.0" encoding="utf-8"?>
<ds:datastoreItem xmlns:ds="http://schemas.openxmlformats.org/officeDocument/2006/customXml" ds:itemID="{9CE4571D-A4A4-4E94-956D-622A997AB97C}">
  <ds:schemaRefs/>
</ds:datastoreItem>
</file>

<file path=customXml/itemProps2.xml><?xml version="1.0" encoding="utf-8"?>
<ds:datastoreItem xmlns:ds="http://schemas.openxmlformats.org/officeDocument/2006/customXml" ds:itemID="{FB7221CB-BB38-4F6D-8371-294500D79E35}">
  <ds:schemaRefs/>
</ds:datastoreItem>
</file>

<file path=customXml/itemProps3.xml><?xml version="1.0" encoding="utf-8"?>
<ds:datastoreItem xmlns:ds="http://schemas.openxmlformats.org/officeDocument/2006/customXml" ds:itemID="{8917D7B1-502F-4986-B0BE-036438009E17}">
  <ds:schemaRefs/>
</ds:datastoreItem>
</file>

<file path=customXml/itemProps4.xml><?xml version="1.0" encoding="utf-8"?>
<ds:datastoreItem xmlns:ds="http://schemas.openxmlformats.org/officeDocument/2006/customXml" ds:itemID="{F031804D-E0BB-4307-A789-898144075BDB}">
  <ds:schemaRefs/>
</ds:datastoreItem>
</file>

<file path=customXml/itemProps5.xml><?xml version="1.0" encoding="utf-8"?>
<ds:datastoreItem xmlns:ds="http://schemas.openxmlformats.org/officeDocument/2006/customXml" ds:itemID="{9B87FD79-E55A-49E7-8D1F-1AC1EA629914}">
  <ds:schemaRefs/>
</ds:datastoreItem>
</file>

<file path=customXml/itemProps6.xml><?xml version="1.0" encoding="utf-8"?>
<ds:datastoreItem xmlns:ds="http://schemas.openxmlformats.org/officeDocument/2006/customXml" ds:itemID="{179EFE18-0669-425C-84E4-D4682AEBFDA3}">
  <ds:schemaRefs/>
</ds:datastoreItem>
</file>

<file path=customXml/itemProps7.xml><?xml version="1.0" encoding="utf-8"?>
<ds:datastoreItem xmlns:ds="http://schemas.openxmlformats.org/officeDocument/2006/customXml" ds:itemID="{CB7017A2-5C75-4A3C-BD36-439EC41A0DA0}">
  <ds:schemaRefs/>
</ds:datastoreItem>
</file>

<file path=customXml/itemProps8.xml><?xml version="1.0" encoding="utf-8"?>
<ds:datastoreItem xmlns:ds="http://schemas.openxmlformats.org/officeDocument/2006/customXml" ds:itemID="{A419B4F6-F6DC-4587-B375-C496DB47DEE9}">
  <ds:schemaRefs/>
</ds:datastoreItem>
</file>

<file path=customXml/itemProps9.xml><?xml version="1.0" encoding="utf-8"?>
<ds:datastoreItem xmlns:ds="http://schemas.openxmlformats.org/officeDocument/2006/customXml" ds:itemID="{17072494-B72C-4FE6-B2C9-45ED3AEC1736}">
  <ds:schemaRefs/>
</ds:datastoreItem>
</file>

<file path=customXml/itemProps10.xml><?xml version="1.0" encoding="utf-8"?>
<ds:datastoreItem xmlns:ds="http://schemas.openxmlformats.org/officeDocument/2006/customXml" ds:itemID="{D7B0EB5B-DAB8-469E-B453-F742E0944B3B}">
  <ds:schemaRefs/>
</ds:datastoreItem>
</file>

<file path=customXml/itemProps11.xml><?xml version="1.0" encoding="utf-8"?>
<ds:datastoreItem xmlns:ds="http://schemas.openxmlformats.org/officeDocument/2006/customXml" ds:itemID="{6E67A867-FAFF-47D2-A7FE-04E682FE8CCB}">
  <ds:schemaRefs/>
</ds:datastoreItem>
</file>

<file path=customXml/itemProps12.xml><?xml version="1.0" encoding="utf-8"?>
<ds:datastoreItem xmlns:ds="http://schemas.openxmlformats.org/officeDocument/2006/customXml" ds:itemID="{4A684CB4-6721-4627-85AB-213166C49952}">
  <ds:schemaRefs/>
</ds:datastoreItem>
</file>

<file path=customXml/itemProps13.xml><?xml version="1.0" encoding="utf-8"?>
<ds:datastoreItem xmlns:ds="http://schemas.openxmlformats.org/officeDocument/2006/customXml" ds:itemID="{1C28AE3E-345E-400E-BC6C-A7C3DFB3D9CE}">
  <ds:schemaRefs/>
</ds:datastoreItem>
</file>

<file path=customXml/itemProps14.xml><?xml version="1.0" encoding="utf-8"?>
<ds:datastoreItem xmlns:ds="http://schemas.openxmlformats.org/officeDocument/2006/customXml" ds:itemID="{E542FD37-65EA-4685-AF6E-0C06FD707851}">
  <ds:schemaRefs/>
</ds:datastoreItem>
</file>

<file path=customXml/itemProps15.xml><?xml version="1.0" encoding="utf-8"?>
<ds:datastoreItem xmlns:ds="http://schemas.openxmlformats.org/officeDocument/2006/customXml" ds:itemID="{EA9F4F16-53CB-4086-858E-6E78EC6D8A8A}">
  <ds:schemaRefs/>
</ds:datastoreItem>
</file>

<file path=customXml/itemProps16.xml><?xml version="1.0" encoding="utf-8"?>
<ds:datastoreItem xmlns:ds="http://schemas.openxmlformats.org/officeDocument/2006/customXml" ds:itemID="{46645942-FA85-4526-892C-2F4B92D6D262}">
  <ds:schemaRefs/>
</ds:datastoreItem>
</file>

<file path=customXml/itemProps17.xml><?xml version="1.0" encoding="utf-8"?>
<ds:datastoreItem xmlns:ds="http://schemas.openxmlformats.org/officeDocument/2006/customXml" ds:itemID="{3C992896-7984-4381-92F7-B3765922F1DA}">
  <ds:schemaRefs/>
</ds:datastoreItem>
</file>

<file path=customXml/itemProps18.xml><?xml version="1.0" encoding="utf-8"?>
<ds:datastoreItem xmlns:ds="http://schemas.openxmlformats.org/officeDocument/2006/customXml" ds:itemID="{D0A6F5FB-0EF0-4C12-A3B7-DBE033345144}">
  <ds:schemaRefs/>
</ds:datastoreItem>
</file>

<file path=customXml/itemProps19.xml><?xml version="1.0" encoding="utf-8"?>
<ds:datastoreItem xmlns:ds="http://schemas.openxmlformats.org/officeDocument/2006/customXml" ds:itemID="{097E2D4F-58B7-4860-BBCD-E70ADDC7B922}">
  <ds:schemaRefs/>
</ds:datastoreItem>
</file>

<file path=customXml/itemProps20.xml><?xml version="1.0" encoding="utf-8"?>
<ds:datastoreItem xmlns:ds="http://schemas.openxmlformats.org/officeDocument/2006/customXml" ds:itemID="{EC30F1A6-3D11-44DF-AC72-D87B3FB74F1B}">
  <ds:schemaRefs/>
</ds:datastoreItem>
</file>

<file path=customXml/itemProps21.xml><?xml version="1.0" encoding="utf-8"?>
<ds:datastoreItem xmlns:ds="http://schemas.openxmlformats.org/officeDocument/2006/customXml" ds:itemID="{0E07A273-D6A5-4905-8919-4267FF814A51}">
  <ds:schemaRefs/>
</ds:datastoreItem>
</file>

<file path=customXml/itemProps22.xml><?xml version="1.0" encoding="utf-8"?>
<ds:datastoreItem xmlns:ds="http://schemas.openxmlformats.org/officeDocument/2006/customXml" ds:itemID="{193268FA-E3F5-4E4B-8CAE-B3BE05D7399D}">
  <ds:schemaRefs/>
</ds:datastoreItem>
</file>

<file path=customXml/itemProps23.xml><?xml version="1.0" encoding="utf-8"?>
<ds:datastoreItem xmlns:ds="http://schemas.openxmlformats.org/officeDocument/2006/customXml" ds:itemID="{C19CC3D0-F3C2-4A39-ABD2-498EF6D2C07C}">
  <ds:schemaRefs/>
</ds:datastoreItem>
</file>

<file path=customXml/itemProps24.xml><?xml version="1.0" encoding="utf-8"?>
<ds:datastoreItem xmlns:ds="http://schemas.openxmlformats.org/officeDocument/2006/customXml" ds:itemID="{1AE0F68E-43EC-419A-A6B4-A543384AA134}">
  <ds:schemaRefs/>
</ds:datastoreItem>
</file>

<file path=customXml/itemProps25.xml><?xml version="1.0" encoding="utf-8"?>
<ds:datastoreItem xmlns:ds="http://schemas.openxmlformats.org/officeDocument/2006/customXml" ds:itemID="{2F13C293-41FC-4CF1-A02D-DF8AAD741724}">
  <ds:schemaRefs/>
</ds:datastoreItem>
</file>

<file path=customXml/itemProps26.xml><?xml version="1.0" encoding="utf-8"?>
<ds:datastoreItem xmlns:ds="http://schemas.openxmlformats.org/officeDocument/2006/customXml" ds:itemID="{2B7324F3-85E5-4CDC-8071-89B7AD76776C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186</TotalTime>
  <Pages>3</Pages>
  <Words>1144</Words>
  <Characters>6526</Characters>
  <Application>Microsoft Office Word</Application>
  <DocSecurity>0</DocSecurity>
  <Lines>54</Lines>
  <Paragraphs>15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ZF</Company>
  <LinksUpToDate>false</LinksUpToDate>
  <CharactersWithSpaces>7655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hloom.com</dc:creator>
  <cp:keywords>Public</cp:keywords>
  <dc:description/>
  <cp:lastModifiedBy>Priya Pradhan</cp:lastModifiedBy>
  <cp:revision>17</cp:revision>
  <cp:lastPrinted>2022-08-10T03:31:00Z</cp:lastPrinted>
  <dcterms:created xsi:type="dcterms:W3CDTF">2022-09-27T06:18:00Z</dcterms:created>
  <dcterms:modified xsi:type="dcterms:W3CDTF">2022-10-13T13:19:00Z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kumenten-ID">
    <vt:lpwstr>AZAGFCRSH1OEVO8JZ40AQKAKOJ</vt:lpwstr>
  </property>
  <property fmtid="{D5CDD505-2E9C-101B-9397-08002B2CF9AE}" pid="3" name="NovaPath-Version">
    <vt:lpwstr>3.4.10.11016</vt:lpwstr>
  </property>
  <property fmtid="{D5CDD505-2E9C-101B-9397-08002B2CF9AE}" pid="4" name="Klassifizierung">
    <vt:lpwstr>Public</vt:lpwstr>
  </property>
  <property fmtid="{D5CDD505-2E9C-101B-9397-08002B2CF9AE}" pid="5" name="Klassifizierungs-Id">
    <vt:lpwstr>1010</vt:lpwstr>
  </property>
  <property fmtid="{D5CDD505-2E9C-101B-9397-08002B2CF9AE}" pid="6" name="Klassifizierungs-Datum">
    <vt:lpwstr>09/23/2016 23:33:01</vt:lpwstr>
  </property>
</Properties>
</file>